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44"/>
  </p:notesMasterIdLst>
  <p:handoutMasterIdLst>
    <p:handoutMasterId r:id="rId45"/>
  </p:handoutMasterIdLst>
  <p:sldIdLst>
    <p:sldId id="274" r:id="rId5"/>
    <p:sldId id="290" r:id="rId6"/>
    <p:sldId id="318" r:id="rId7"/>
    <p:sldId id="324" r:id="rId8"/>
    <p:sldId id="302" r:id="rId9"/>
    <p:sldId id="322" r:id="rId10"/>
    <p:sldId id="323" r:id="rId11"/>
    <p:sldId id="325" r:id="rId12"/>
    <p:sldId id="326" r:id="rId13"/>
    <p:sldId id="327" r:id="rId14"/>
    <p:sldId id="328" r:id="rId15"/>
    <p:sldId id="329" r:id="rId16"/>
    <p:sldId id="330" r:id="rId17"/>
    <p:sldId id="332" r:id="rId18"/>
    <p:sldId id="331" r:id="rId19"/>
    <p:sldId id="335" r:id="rId20"/>
    <p:sldId id="334" r:id="rId21"/>
    <p:sldId id="336" r:id="rId22"/>
    <p:sldId id="337" r:id="rId23"/>
    <p:sldId id="333" r:id="rId24"/>
    <p:sldId id="306" r:id="rId25"/>
    <p:sldId id="338" r:id="rId26"/>
    <p:sldId id="339" r:id="rId27"/>
    <p:sldId id="340" r:id="rId28"/>
    <p:sldId id="341" r:id="rId29"/>
    <p:sldId id="342" r:id="rId30"/>
    <p:sldId id="343" r:id="rId31"/>
    <p:sldId id="344" r:id="rId32"/>
    <p:sldId id="346" r:id="rId33"/>
    <p:sldId id="345" r:id="rId34"/>
    <p:sldId id="347" r:id="rId35"/>
    <p:sldId id="348" r:id="rId36"/>
    <p:sldId id="349" r:id="rId37"/>
    <p:sldId id="350" r:id="rId38"/>
    <p:sldId id="351" r:id="rId39"/>
    <p:sldId id="352" r:id="rId40"/>
    <p:sldId id="353" r:id="rId41"/>
    <p:sldId id="354" r:id="rId42"/>
    <p:sldId id="289" r:id="rId43"/>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5"/>
    <a:srgbClr val="F18F00"/>
    <a:srgbClr val="9C6FAE"/>
    <a:srgbClr val="00A6AA"/>
    <a:srgbClr val="FFFFFF"/>
    <a:srgbClr val="1EA1F3"/>
    <a:srgbClr val="003B75"/>
    <a:srgbClr val="004C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86316-D1A8-393E-A450-EDF0D200910F}" v="3" dt="2025-02-12T17:38:31.482"/>
    <p1510:client id="{12C6E433-CB2C-7BAC-F05D-4EA8B13367E3}" v="4" dt="2025-02-12T19:03:05.093"/>
    <p1510:client id="{7470965C-3801-1653-1D9A-166627A956D1}" v="12" dt="2025-02-12T17:52:12.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6"/>
  </p:normalViewPr>
  <p:slideViewPr>
    <p:cSldViewPr snapToGrid="0">
      <p:cViewPr varScale="1">
        <p:scale>
          <a:sx n="105" d="100"/>
          <a:sy n="105"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9bf3dcfa5c6ff63a2937be9d6e6a730b2e5b670909d2e5e3a6c90ed6e9baba0::" providerId="AD" clId="Web-{4A07CE9B-E0AF-C064-9DB1-C522BA15FAA5}"/>
    <pc:docChg chg="modSld">
      <pc:chgData name="Guest User" userId="S::urn:spo:anon#79bf3dcfa5c6ff63a2937be9d6e6a730b2e5b670909d2e5e3a6c90ed6e9baba0::" providerId="AD" clId="Web-{4A07CE9B-E0AF-C064-9DB1-C522BA15FAA5}" dt="2025-02-10T18:42:06.752" v="93" actId="1076"/>
      <pc:docMkLst>
        <pc:docMk/>
      </pc:docMkLst>
      <pc:sldChg chg="modSp">
        <pc:chgData name="Guest User" userId="S::urn:spo:anon#79bf3dcfa5c6ff63a2937be9d6e6a730b2e5b670909d2e5e3a6c90ed6e9baba0::" providerId="AD" clId="Web-{4A07CE9B-E0AF-C064-9DB1-C522BA15FAA5}" dt="2025-02-10T18:35:31.193" v="0" actId="20577"/>
        <pc:sldMkLst>
          <pc:docMk/>
          <pc:sldMk cId="2413772512" sldId="324"/>
        </pc:sldMkLst>
        <pc:spChg chg="mod">
          <ac:chgData name="Guest User" userId="S::urn:spo:anon#79bf3dcfa5c6ff63a2937be9d6e6a730b2e5b670909d2e5e3a6c90ed6e9baba0::" providerId="AD" clId="Web-{4A07CE9B-E0AF-C064-9DB1-C522BA15FAA5}" dt="2025-02-10T18:35:31.193" v="0" actId="20577"/>
          <ac:spMkLst>
            <pc:docMk/>
            <pc:sldMk cId="2413772512" sldId="324"/>
            <ac:spMk id="3" creationId="{9B6CA69E-AC6E-CD01-8BC0-24ED57F8A0B8}"/>
          </ac:spMkLst>
        </pc:spChg>
      </pc:sldChg>
      <pc:sldChg chg="modSp">
        <pc:chgData name="Guest User" userId="S::urn:spo:anon#79bf3dcfa5c6ff63a2937be9d6e6a730b2e5b670909d2e5e3a6c90ed6e9baba0::" providerId="AD" clId="Web-{4A07CE9B-E0AF-C064-9DB1-C522BA15FAA5}" dt="2025-02-10T18:36:26.789" v="2" actId="20577"/>
        <pc:sldMkLst>
          <pc:docMk/>
          <pc:sldMk cId="2125876352" sldId="328"/>
        </pc:sldMkLst>
        <pc:spChg chg="mod">
          <ac:chgData name="Guest User" userId="S::urn:spo:anon#79bf3dcfa5c6ff63a2937be9d6e6a730b2e5b670909d2e5e3a6c90ed6e9baba0::" providerId="AD" clId="Web-{4A07CE9B-E0AF-C064-9DB1-C522BA15FAA5}" dt="2025-02-10T18:36:26.789" v="2" actId="20577"/>
          <ac:spMkLst>
            <pc:docMk/>
            <pc:sldMk cId="2125876352" sldId="328"/>
            <ac:spMk id="2" creationId="{4BB69C4C-DCEE-C930-2691-ADA36535DB71}"/>
          </ac:spMkLst>
        </pc:spChg>
      </pc:sldChg>
      <pc:sldChg chg="addSp delSp modSp">
        <pc:chgData name="Guest User" userId="S::urn:spo:anon#79bf3dcfa5c6ff63a2937be9d6e6a730b2e5b670909d2e5e3a6c90ed6e9baba0::" providerId="AD" clId="Web-{4A07CE9B-E0AF-C064-9DB1-C522BA15FAA5}" dt="2025-02-10T18:42:06.752" v="93" actId="1076"/>
        <pc:sldMkLst>
          <pc:docMk/>
          <pc:sldMk cId="251351372" sldId="340"/>
        </pc:sldMkLst>
        <pc:spChg chg="add mod">
          <ac:chgData name="Guest User" userId="S::urn:spo:anon#79bf3dcfa5c6ff63a2937be9d6e6a730b2e5b670909d2e5e3a6c90ed6e9baba0::" providerId="AD" clId="Web-{4A07CE9B-E0AF-C064-9DB1-C522BA15FAA5}" dt="2025-02-10T18:39:39.966" v="55" actId="20577"/>
          <ac:spMkLst>
            <pc:docMk/>
            <pc:sldMk cId="251351372" sldId="340"/>
            <ac:spMk id="3" creationId="{3FADE96A-82F7-9905-836A-937187EBE71E}"/>
          </ac:spMkLst>
        </pc:spChg>
        <pc:spChg chg="add mod">
          <ac:chgData name="Guest User" userId="S::urn:spo:anon#79bf3dcfa5c6ff63a2937be9d6e6a730b2e5b670909d2e5e3a6c90ed6e9baba0::" providerId="AD" clId="Web-{4A07CE9B-E0AF-C064-9DB1-C522BA15FAA5}" dt="2025-02-10T18:39:59.217" v="63" actId="20577"/>
          <ac:spMkLst>
            <pc:docMk/>
            <pc:sldMk cId="251351372" sldId="340"/>
            <ac:spMk id="4" creationId="{1516E12A-3EF4-07D6-D0F6-C2BC49CD98FB}"/>
          </ac:spMkLst>
        </pc:spChg>
        <pc:spChg chg="add mod">
          <ac:chgData name="Guest User" userId="S::urn:spo:anon#79bf3dcfa5c6ff63a2937be9d6e6a730b2e5b670909d2e5e3a6c90ed6e9baba0::" providerId="AD" clId="Web-{4A07CE9B-E0AF-C064-9DB1-C522BA15FAA5}" dt="2025-02-10T18:42:06.752" v="93" actId="1076"/>
          <ac:spMkLst>
            <pc:docMk/>
            <pc:sldMk cId="251351372" sldId="340"/>
            <ac:spMk id="6" creationId="{8F41C74D-3AA5-6CA2-DE65-0CF79209882C}"/>
          </ac:spMkLst>
        </pc:spChg>
        <pc:spChg chg="add del">
          <ac:chgData name="Guest User" userId="S::urn:spo:anon#79bf3dcfa5c6ff63a2937be9d6e6a730b2e5b670909d2e5e3a6c90ed6e9baba0::" providerId="AD" clId="Web-{4A07CE9B-E0AF-C064-9DB1-C522BA15FAA5}" dt="2025-02-10T18:41:25.829" v="78"/>
          <ac:spMkLst>
            <pc:docMk/>
            <pc:sldMk cId="251351372" sldId="340"/>
            <ac:spMk id="7" creationId="{AA8F4565-6ABD-0F30-66F1-10632878B220}"/>
          </ac:spMkLst>
        </pc:spChg>
        <pc:picChg chg="mod modCrop">
          <ac:chgData name="Guest User" userId="S::urn:spo:anon#79bf3dcfa5c6ff63a2937be9d6e6a730b2e5b670909d2e5e3a6c90ed6e9baba0::" providerId="AD" clId="Web-{4A07CE9B-E0AF-C064-9DB1-C522BA15FAA5}" dt="2025-02-10T18:38:14.073" v="20"/>
          <ac:picMkLst>
            <pc:docMk/>
            <pc:sldMk cId="251351372" sldId="340"/>
            <ac:picMk id="5" creationId="{77A60FBD-B415-1683-F0D3-2CFE253D4694}"/>
          </ac:picMkLst>
        </pc:picChg>
      </pc:sldChg>
      <pc:sldChg chg="modSp">
        <pc:chgData name="Guest User" userId="S::urn:spo:anon#79bf3dcfa5c6ff63a2937be9d6e6a730b2e5b670909d2e5e3a6c90ed6e9baba0::" providerId="AD" clId="Web-{4A07CE9B-E0AF-C064-9DB1-C522BA15FAA5}" dt="2025-02-10T18:37:38.635" v="16" actId="20577"/>
        <pc:sldMkLst>
          <pc:docMk/>
          <pc:sldMk cId="3311954401" sldId="344"/>
        </pc:sldMkLst>
        <pc:spChg chg="mod">
          <ac:chgData name="Guest User" userId="S::urn:spo:anon#79bf3dcfa5c6ff63a2937be9d6e6a730b2e5b670909d2e5e3a6c90ed6e9baba0::" providerId="AD" clId="Web-{4A07CE9B-E0AF-C064-9DB1-C522BA15FAA5}" dt="2025-02-10T18:37:38.635" v="16" actId="20577"/>
          <ac:spMkLst>
            <pc:docMk/>
            <pc:sldMk cId="3311954401" sldId="344"/>
            <ac:spMk id="3" creationId="{DCE48EC0-769B-DBEA-7D93-7A9F471DDDB2}"/>
          </ac:spMkLst>
        </pc:spChg>
      </pc:sldChg>
    </pc:docChg>
  </pc:docChgLst>
  <pc:docChgLst>
    <pc:chgData name="محمد احمد بن مبروك القرشى" userId="S::s445001713@uqu.edu.sa::e7f39c98-69a4-47ee-8b23-3ecd0beb5c33" providerId="AD" clId="Web-{7470965C-3801-1653-1D9A-166627A956D1}"/>
    <pc:docChg chg="modSld">
      <pc:chgData name="محمد احمد بن مبروك القرشى" userId="S::s445001713@uqu.edu.sa::e7f39c98-69a4-47ee-8b23-3ecd0beb5c33" providerId="AD" clId="Web-{7470965C-3801-1653-1D9A-166627A956D1}" dt="2025-02-12T17:52:12.625" v="11" actId="20577"/>
      <pc:docMkLst>
        <pc:docMk/>
      </pc:docMkLst>
      <pc:sldChg chg="modSp">
        <pc:chgData name="محمد احمد بن مبروك القرشى" userId="S::s445001713@uqu.edu.sa::e7f39c98-69a4-47ee-8b23-3ecd0beb5c33" providerId="AD" clId="Web-{7470965C-3801-1653-1D9A-166627A956D1}" dt="2025-02-12T17:52:12.625" v="11" actId="20577"/>
        <pc:sldMkLst>
          <pc:docMk/>
          <pc:sldMk cId="4031671743" sldId="346"/>
        </pc:sldMkLst>
        <pc:spChg chg="mod">
          <ac:chgData name="محمد احمد بن مبروك القرشى" userId="S::s445001713@uqu.edu.sa::e7f39c98-69a4-47ee-8b23-3ecd0beb5c33" providerId="AD" clId="Web-{7470965C-3801-1653-1D9A-166627A956D1}" dt="2025-02-12T17:52:12.625" v="11" actId="20577"/>
          <ac:spMkLst>
            <pc:docMk/>
            <pc:sldMk cId="4031671743" sldId="346"/>
            <ac:spMk id="3" creationId="{DCE48EC0-769B-DBEA-7D93-7A9F471DDDB2}"/>
          </ac:spMkLst>
        </pc:spChg>
      </pc:sldChg>
    </pc:docChg>
  </pc:docChgLst>
  <pc:docChgLst>
    <pc:chgData name="محمد احمد بن مبروك القرشى" userId="S::s445001713@uqu.edu.sa::e7f39c98-69a4-47ee-8b23-3ecd0beb5c33" providerId="AD" clId="Web-{06686316-D1A8-393E-A450-EDF0D200910F}"/>
    <pc:docChg chg="modSld">
      <pc:chgData name="محمد احمد بن مبروك القرشى" userId="S::s445001713@uqu.edu.sa::e7f39c98-69a4-47ee-8b23-3ecd0beb5c33" providerId="AD" clId="Web-{06686316-D1A8-393E-A450-EDF0D200910F}" dt="2025-02-12T17:38:31.185" v="1" actId="20577"/>
      <pc:docMkLst>
        <pc:docMk/>
      </pc:docMkLst>
      <pc:sldChg chg="modSp">
        <pc:chgData name="محمد احمد بن مبروك القرشى" userId="S::s445001713@uqu.edu.sa::e7f39c98-69a4-47ee-8b23-3ecd0beb5c33" providerId="AD" clId="Web-{06686316-D1A8-393E-A450-EDF0D200910F}" dt="2025-02-12T17:38:31.185" v="1" actId="20577"/>
        <pc:sldMkLst>
          <pc:docMk/>
          <pc:sldMk cId="2317489010" sldId="290"/>
        </pc:sldMkLst>
        <pc:spChg chg="mod">
          <ac:chgData name="محمد احمد بن مبروك القرشى" userId="S::s445001713@uqu.edu.sa::e7f39c98-69a4-47ee-8b23-3ecd0beb5c33" providerId="AD" clId="Web-{06686316-D1A8-393E-A450-EDF0D200910F}" dt="2025-02-12T17:38:31.185" v="1" actId="20577"/>
          <ac:spMkLst>
            <pc:docMk/>
            <pc:sldMk cId="2317489010" sldId="290"/>
            <ac:spMk id="3" creationId="{9A426D93-A24C-A240-71D4-02E8682555FD}"/>
          </ac:spMkLst>
        </pc:spChg>
      </pc:sldChg>
    </pc:docChg>
  </pc:docChgLst>
  <pc:docChgLst>
    <pc:chgData name="محمد احمد بن مبروك القرشى" userId="S::s445001713@uqu.edu.sa::e7f39c98-69a4-47ee-8b23-3ecd0beb5c33" providerId="AD" clId="Web-{12C6E433-CB2C-7BAC-F05D-4EA8B13367E3}"/>
    <pc:docChg chg="modSld">
      <pc:chgData name="محمد احمد بن مبروك القرشى" userId="S::s445001713@uqu.edu.sa::e7f39c98-69a4-47ee-8b23-3ecd0beb5c33" providerId="AD" clId="Web-{12C6E433-CB2C-7BAC-F05D-4EA8B13367E3}" dt="2025-02-12T19:03:04.781" v="1" actId="20577"/>
      <pc:docMkLst>
        <pc:docMk/>
      </pc:docMkLst>
      <pc:sldChg chg="modSp">
        <pc:chgData name="محمد احمد بن مبروك القرشى" userId="S::s445001713@uqu.edu.sa::e7f39c98-69a4-47ee-8b23-3ecd0beb5c33" providerId="AD" clId="Web-{12C6E433-CB2C-7BAC-F05D-4EA8B13367E3}" dt="2025-02-12T19:03:04.781" v="1" actId="20577"/>
        <pc:sldMkLst>
          <pc:docMk/>
          <pc:sldMk cId="2600511961" sldId="274"/>
        </pc:sldMkLst>
        <pc:spChg chg="mod">
          <ac:chgData name="محمد احمد بن مبروك القرشى" userId="S::s445001713@uqu.edu.sa::e7f39c98-69a4-47ee-8b23-3ecd0beb5c33" providerId="AD" clId="Web-{12C6E433-CB2C-7BAC-F05D-4EA8B13367E3}" dt="2025-02-12T19:03:04.781" v="1" actId="20577"/>
          <ac:spMkLst>
            <pc:docMk/>
            <pc:sldMk cId="2600511961" sldId="274"/>
            <ac:spMk id="3" creationId="{93342980-59EC-5835-6270-46BFAAE9E8E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87A9A-1D59-1248-BF13-C0B0A7485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a:extLst>
              <a:ext uri="{FF2B5EF4-FFF2-40B4-BE49-F238E27FC236}">
                <a16:creationId xmlns:a16="http://schemas.microsoft.com/office/drawing/2014/main" id="{F648E810-C450-904B-9F73-B8F5E166DC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779C9-22ED-0E48-B8D5-F475C3270A57}" type="datetimeFigureOut">
              <a:rPr lang="en-SA" smtClean="0"/>
              <a:t>2/14/25</a:t>
            </a:fld>
            <a:endParaRPr lang="en-SA"/>
          </a:p>
        </p:txBody>
      </p:sp>
      <p:sp>
        <p:nvSpPr>
          <p:cNvPr id="4" name="Footer Placeholder 3">
            <a:extLst>
              <a:ext uri="{FF2B5EF4-FFF2-40B4-BE49-F238E27FC236}">
                <a16:creationId xmlns:a16="http://schemas.microsoft.com/office/drawing/2014/main" id="{603A83BE-BA24-D640-834B-C07FF1499F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5" name="Slide Number Placeholder 4">
            <a:extLst>
              <a:ext uri="{FF2B5EF4-FFF2-40B4-BE49-F238E27FC236}">
                <a16:creationId xmlns:a16="http://schemas.microsoft.com/office/drawing/2014/main" id="{1748B5B6-61C5-CC4C-8FF4-D787F6518A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16A39-007F-D046-95C5-9B7364097D11}" type="slidenum">
              <a:rPr lang="en-SA" smtClean="0"/>
              <a:t>‹#›</a:t>
            </a:fld>
            <a:endParaRPr lang="en-SA"/>
          </a:p>
        </p:txBody>
      </p:sp>
    </p:spTree>
    <p:extLst>
      <p:ext uri="{BB962C8B-B14F-4D97-AF65-F5344CB8AC3E}">
        <p14:creationId xmlns:p14="http://schemas.microsoft.com/office/powerpoint/2010/main" val="2068796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E1F0B-5C7E-244F-995E-BAC22A06F0E2}" type="datetimeFigureOut">
              <a:rPr lang="en-SA" smtClean="0"/>
              <a:t>2/14/25</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3C59C-0672-C948-B9C0-99C4B0C15B32}" type="slidenum">
              <a:rPr lang="en-SA" smtClean="0"/>
              <a:t>‹#›</a:t>
            </a:fld>
            <a:endParaRPr lang="en-SA"/>
          </a:p>
        </p:txBody>
      </p:sp>
    </p:spTree>
    <p:extLst>
      <p:ext uri="{BB962C8B-B14F-4D97-AF65-F5344CB8AC3E}">
        <p14:creationId xmlns:p14="http://schemas.microsoft.com/office/powerpoint/2010/main" val="224541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642667"/>
                </a:solidFill>
                <a:effectLst/>
                <a:latin typeface="Open Sans" panose="020B0606030504020204" pitchFamily="34" charset="0"/>
              </a:rPr>
              <a:t>Some of the material used in this presentation has been adapted and remixed from course materials from the </a:t>
            </a:r>
            <a:r>
              <a:rPr lang="en-US" b="0" i="0" u="none" strike="noStrike">
                <a:solidFill>
                  <a:srgbClr val="E87722"/>
                </a:solidFill>
                <a:effectLst/>
                <a:latin typeface="Open Sans" panose="020B0606030504020204" pitchFamily="34" charset="0"/>
              </a:rPr>
              <a:t>Virginia Tech University and Purdue University</a:t>
            </a:r>
            <a:endParaRPr lang="en-US"/>
          </a:p>
        </p:txBody>
      </p:sp>
      <p:sp>
        <p:nvSpPr>
          <p:cNvPr id="4" name="Slide Number Placeholder 3"/>
          <p:cNvSpPr>
            <a:spLocks noGrp="1"/>
          </p:cNvSpPr>
          <p:nvPr>
            <p:ph type="sldNum" sz="quarter" idx="5"/>
          </p:nvPr>
        </p:nvSpPr>
        <p:spPr/>
        <p:txBody>
          <a:bodyPr/>
          <a:lstStyle/>
          <a:p>
            <a:fld id="{3333C59C-0672-C948-B9C0-99C4B0C15B32}" type="slidenum">
              <a:rPr lang="en-SA" smtClean="0"/>
              <a:t>1</a:t>
            </a:fld>
            <a:endParaRPr lang="en-SA"/>
          </a:p>
        </p:txBody>
      </p:sp>
    </p:spTree>
    <p:extLst>
      <p:ext uri="{BB962C8B-B14F-4D97-AF65-F5344CB8AC3E}">
        <p14:creationId xmlns:p14="http://schemas.microsoft.com/office/powerpoint/2010/main" val="163588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16</a:t>
            </a:fld>
            <a:endParaRPr lang="en-SA"/>
          </a:p>
        </p:txBody>
      </p:sp>
    </p:spTree>
    <p:extLst>
      <p:ext uri="{BB962C8B-B14F-4D97-AF65-F5344CB8AC3E}">
        <p14:creationId xmlns:p14="http://schemas.microsoft.com/office/powerpoint/2010/main" val="399050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17</a:t>
            </a:fld>
            <a:endParaRPr lang="en-SA"/>
          </a:p>
        </p:txBody>
      </p:sp>
    </p:spTree>
    <p:extLst>
      <p:ext uri="{BB962C8B-B14F-4D97-AF65-F5344CB8AC3E}">
        <p14:creationId xmlns:p14="http://schemas.microsoft.com/office/powerpoint/2010/main" val="87002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18</a:t>
            </a:fld>
            <a:endParaRPr lang="en-SA"/>
          </a:p>
        </p:txBody>
      </p:sp>
    </p:spTree>
    <p:extLst>
      <p:ext uri="{BB962C8B-B14F-4D97-AF65-F5344CB8AC3E}">
        <p14:creationId xmlns:p14="http://schemas.microsoft.com/office/powerpoint/2010/main" val="274063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19</a:t>
            </a:fld>
            <a:endParaRPr lang="en-SA"/>
          </a:p>
        </p:txBody>
      </p:sp>
    </p:spTree>
    <p:extLst>
      <p:ext uri="{BB962C8B-B14F-4D97-AF65-F5344CB8AC3E}">
        <p14:creationId xmlns:p14="http://schemas.microsoft.com/office/powerpoint/2010/main" val="258114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20</a:t>
            </a:fld>
            <a:endParaRPr lang="en-SA"/>
          </a:p>
        </p:txBody>
      </p:sp>
    </p:spTree>
    <p:extLst>
      <p:ext uri="{BB962C8B-B14F-4D97-AF65-F5344CB8AC3E}">
        <p14:creationId xmlns:p14="http://schemas.microsoft.com/office/powerpoint/2010/main" val="3209700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22</a:t>
            </a:fld>
            <a:endParaRPr lang="en-SA"/>
          </a:p>
        </p:txBody>
      </p:sp>
    </p:spTree>
    <p:extLst>
      <p:ext uri="{BB962C8B-B14F-4D97-AF65-F5344CB8AC3E}">
        <p14:creationId xmlns:p14="http://schemas.microsoft.com/office/powerpoint/2010/main" val="2323666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23</a:t>
            </a:fld>
            <a:endParaRPr lang="en-SA"/>
          </a:p>
        </p:txBody>
      </p:sp>
    </p:spTree>
    <p:extLst>
      <p:ext uri="{BB962C8B-B14F-4D97-AF65-F5344CB8AC3E}">
        <p14:creationId xmlns:p14="http://schemas.microsoft.com/office/powerpoint/2010/main" val="1487249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26</a:t>
            </a:fld>
            <a:endParaRPr lang="en-SA"/>
          </a:p>
        </p:txBody>
      </p:sp>
    </p:spTree>
    <p:extLst>
      <p:ext uri="{BB962C8B-B14F-4D97-AF65-F5344CB8AC3E}">
        <p14:creationId xmlns:p14="http://schemas.microsoft.com/office/powerpoint/2010/main" val="4042245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27</a:t>
            </a:fld>
            <a:endParaRPr lang="en-SA"/>
          </a:p>
        </p:txBody>
      </p:sp>
    </p:spTree>
    <p:extLst>
      <p:ext uri="{BB962C8B-B14F-4D97-AF65-F5344CB8AC3E}">
        <p14:creationId xmlns:p14="http://schemas.microsoft.com/office/powerpoint/2010/main" val="2746733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28</a:t>
            </a:fld>
            <a:endParaRPr lang="en-SA"/>
          </a:p>
        </p:txBody>
      </p:sp>
    </p:spTree>
    <p:extLst>
      <p:ext uri="{BB962C8B-B14F-4D97-AF65-F5344CB8AC3E}">
        <p14:creationId xmlns:p14="http://schemas.microsoft.com/office/powerpoint/2010/main" val="338348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8</a:t>
            </a:fld>
            <a:endParaRPr lang="en-SA"/>
          </a:p>
        </p:txBody>
      </p:sp>
    </p:spTree>
    <p:extLst>
      <p:ext uri="{BB962C8B-B14F-4D97-AF65-F5344CB8AC3E}">
        <p14:creationId xmlns:p14="http://schemas.microsoft.com/office/powerpoint/2010/main" val="3937208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29</a:t>
            </a:fld>
            <a:endParaRPr lang="en-SA"/>
          </a:p>
        </p:txBody>
      </p:sp>
    </p:spTree>
    <p:extLst>
      <p:ext uri="{BB962C8B-B14F-4D97-AF65-F5344CB8AC3E}">
        <p14:creationId xmlns:p14="http://schemas.microsoft.com/office/powerpoint/2010/main" val="397592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30</a:t>
            </a:fld>
            <a:endParaRPr lang="en-SA"/>
          </a:p>
        </p:txBody>
      </p:sp>
    </p:spTree>
    <p:extLst>
      <p:ext uri="{BB962C8B-B14F-4D97-AF65-F5344CB8AC3E}">
        <p14:creationId xmlns:p14="http://schemas.microsoft.com/office/powerpoint/2010/main" val="2596270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31</a:t>
            </a:fld>
            <a:endParaRPr lang="en-SA"/>
          </a:p>
        </p:txBody>
      </p:sp>
    </p:spTree>
    <p:extLst>
      <p:ext uri="{BB962C8B-B14F-4D97-AF65-F5344CB8AC3E}">
        <p14:creationId xmlns:p14="http://schemas.microsoft.com/office/powerpoint/2010/main" val="4078322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32</a:t>
            </a:fld>
            <a:endParaRPr lang="en-SA"/>
          </a:p>
        </p:txBody>
      </p:sp>
    </p:spTree>
    <p:extLst>
      <p:ext uri="{BB962C8B-B14F-4D97-AF65-F5344CB8AC3E}">
        <p14:creationId xmlns:p14="http://schemas.microsoft.com/office/powerpoint/2010/main" val="377767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33</a:t>
            </a:fld>
            <a:endParaRPr lang="en-SA"/>
          </a:p>
        </p:txBody>
      </p:sp>
    </p:spTree>
    <p:extLst>
      <p:ext uri="{BB962C8B-B14F-4D97-AF65-F5344CB8AC3E}">
        <p14:creationId xmlns:p14="http://schemas.microsoft.com/office/powerpoint/2010/main" val="257986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34</a:t>
            </a:fld>
            <a:endParaRPr lang="en-SA"/>
          </a:p>
        </p:txBody>
      </p:sp>
    </p:spTree>
    <p:extLst>
      <p:ext uri="{BB962C8B-B14F-4D97-AF65-F5344CB8AC3E}">
        <p14:creationId xmlns:p14="http://schemas.microsoft.com/office/powerpoint/2010/main" val="3743637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35</a:t>
            </a:fld>
            <a:endParaRPr lang="en-SA"/>
          </a:p>
        </p:txBody>
      </p:sp>
    </p:spTree>
    <p:extLst>
      <p:ext uri="{BB962C8B-B14F-4D97-AF65-F5344CB8AC3E}">
        <p14:creationId xmlns:p14="http://schemas.microsoft.com/office/powerpoint/2010/main" val="3712663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36</a:t>
            </a:fld>
            <a:endParaRPr lang="en-SA"/>
          </a:p>
        </p:txBody>
      </p:sp>
    </p:spTree>
    <p:extLst>
      <p:ext uri="{BB962C8B-B14F-4D97-AF65-F5344CB8AC3E}">
        <p14:creationId xmlns:p14="http://schemas.microsoft.com/office/powerpoint/2010/main" val="2366337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37</a:t>
            </a:fld>
            <a:endParaRPr lang="en-SA"/>
          </a:p>
        </p:txBody>
      </p:sp>
    </p:spTree>
    <p:extLst>
      <p:ext uri="{BB962C8B-B14F-4D97-AF65-F5344CB8AC3E}">
        <p14:creationId xmlns:p14="http://schemas.microsoft.com/office/powerpoint/2010/main" val="3195080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38</a:t>
            </a:fld>
            <a:endParaRPr lang="en-SA"/>
          </a:p>
        </p:txBody>
      </p:sp>
    </p:spTree>
    <p:extLst>
      <p:ext uri="{BB962C8B-B14F-4D97-AF65-F5344CB8AC3E}">
        <p14:creationId xmlns:p14="http://schemas.microsoft.com/office/powerpoint/2010/main" val="44455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9</a:t>
            </a:fld>
            <a:endParaRPr lang="en-SA"/>
          </a:p>
        </p:txBody>
      </p:sp>
    </p:spTree>
    <p:extLst>
      <p:ext uri="{BB962C8B-B14F-4D97-AF65-F5344CB8AC3E}">
        <p14:creationId xmlns:p14="http://schemas.microsoft.com/office/powerpoint/2010/main" val="426519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10</a:t>
            </a:fld>
            <a:endParaRPr lang="en-SA"/>
          </a:p>
        </p:txBody>
      </p:sp>
    </p:spTree>
    <p:extLst>
      <p:ext uri="{BB962C8B-B14F-4D97-AF65-F5344CB8AC3E}">
        <p14:creationId xmlns:p14="http://schemas.microsoft.com/office/powerpoint/2010/main" val="402081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11</a:t>
            </a:fld>
            <a:endParaRPr lang="en-SA"/>
          </a:p>
        </p:txBody>
      </p:sp>
    </p:spTree>
    <p:extLst>
      <p:ext uri="{BB962C8B-B14F-4D97-AF65-F5344CB8AC3E}">
        <p14:creationId xmlns:p14="http://schemas.microsoft.com/office/powerpoint/2010/main" val="148808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12</a:t>
            </a:fld>
            <a:endParaRPr lang="en-SA"/>
          </a:p>
        </p:txBody>
      </p:sp>
    </p:spTree>
    <p:extLst>
      <p:ext uri="{BB962C8B-B14F-4D97-AF65-F5344CB8AC3E}">
        <p14:creationId xmlns:p14="http://schemas.microsoft.com/office/powerpoint/2010/main" val="843016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13</a:t>
            </a:fld>
            <a:endParaRPr lang="en-SA"/>
          </a:p>
        </p:txBody>
      </p:sp>
    </p:spTree>
    <p:extLst>
      <p:ext uri="{BB962C8B-B14F-4D97-AF65-F5344CB8AC3E}">
        <p14:creationId xmlns:p14="http://schemas.microsoft.com/office/powerpoint/2010/main" val="93058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14</a:t>
            </a:fld>
            <a:endParaRPr lang="en-SA"/>
          </a:p>
        </p:txBody>
      </p:sp>
    </p:spTree>
    <p:extLst>
      <p:ext uri="{BB962C8B-B14F-4D97-AF65-F5344CB8AC3E}">
        <p14:creationId xmlns:p14="http://schemas.microsoft.com/office/powerpoint/2010/main" val="2163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3333C59C-0672-C948-B9C0-99C4B0C15B32}" type="slidenum">
              <a:rPr lang="en-SA" smtClean="0"/>
              <a:t>15</a:t>
            </a:fld>
            <a:endParaRPr lang="en-SA"/>
          </a:p>
        </p:txBody>
      </p:sp>
    </p:spTree>
    <p:extLst>
      <p:ext uri="{BB962C8B-B14F-4D97-AF65-F5344CB8AC3E}">
        <p14:creationId xmlns:p14="http://schemas.microsoft.com/office/powerpoint/2010/main" val="2984415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63932-00BD-31C7-394E-50EFAD17198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Picture 1" descr="Qr code&#10;&#10;Description automatically generated">
            <a:extLst>
              <a:ext uri="{FF2B5EF4-FFF2-40B4-BE49-F238E27FC236}">
                <a16:creationId xmlns:a16="http://schemas.microsoft.com/office/drawing/2014/main" id="{6BF58541-9047-8CD7-266D-FE826CBBD84B}"/>
              </a:ext>
            </a:extLst>
          </p:cNvPr>
          <p:cNvPicPr>
            <a:picLocks noChangeAspect="1"/>
          </p:cNvPicPr>
          <p:nvPr userDrawn="1"/>
        </p:nvPicPr>
        <p:blipFill>
          <a:blip r:embed="rId3"/>
          <a:stretch>
            <a:fillRect/>
          </a:stretch>
        </p:blipFill>
        <p:spPr>
          <a:xfrm>
            <a:off x="10594309" y="5453425"/>
            <a:ext cx="1211750" cy="1211750"/>
          </a:xfrm>
          <a:prstGeom prst="rect">
            <a:avLst/>
          </a:prstGeom>
        </p:spPr>
      </p:pic>
      <p:sp>
        <p:nvSpPr>
          <p:cNvPr id="3" name="TextBox 2">
            <a:extLst>
              <a:ext uri="{FF2B5EF4-FFF2-40B4-BE49-F238E27FC236}">
                <a16:creationId xmlns:a16="http://schemas.microsoft.com/office/drawing/2014/main" id="{850DD4B2-7FBE-0327-BF31-2D74190FF289}"/>
              </a:ext>
            </a:extLst>
          </p:cNvPr>
          <p:cNvSpPr txBox="1"/>
          <p:nvPr userDrawn="1"/>
        </p:nvSpPr>
        <p:spPr>
          <a:xfrm>
            <a:off x="8512788" y="6310602"/>
            <a:ext cx="2108201" cy="400110"/>
          </a:xfrm>
          <a:prstGeom prst="rect">
            <a:avLst/>
          </a:prstGeom>
          <a:noFill/>
        </p:spPr>
        <p:txBody>
          <a:bodyPr wrap="square" rtlCol="0">
            <a:spAutoFit/>
          </a:bodyPr>
          <a:lstStyle/>
          <a:p>
            <a:r>
              <a:rPr lang="en-US" sz="2000">
                <a:solidFill>
                  <a:schemeClr val="bg1"/>
                </a:solidFill>
                <a:latin typeface="Arial" panose="020B0604020202020204" pitchFamily="34" charset="0"/>
                <a:cs typeface="Arial" panose="020B0604020202020204" pitchFamily="34" charset="0"/>
              </a:rPr>
              <a:t>r</a:t>
            </a:r>
            <a:r>
              <a:rPr lang="en-SA" sz="2000">
                <a:solidFill>
                  <a:schemeClr val="bg1"/>
                </a:solidFill>
                <a:latin typeface="Arial" panose="020B0604020202020204" pitchFamily="34" charset="0"/>
                <a:cs typeface="Arial" panose="020B0604020202020204" pitchFamily="34" charset="0"/>
              </a:rPr>
              <a:t>c3.kaust.edu.sa</a:t>
            </a:r>
          </a:p>
        </p:txBody>
      </p:sp>
      <p:pic>
        <p:nvPicPr>
          <p:cNvPr id="6" name="Picture 5">
            <a:extLst>
              <a:ext uri="{FF2B5EF4-FFF2-40B4-BE49-F238E27FC236}">
                <a16:creationId xmlns:a16="http://schemas.microsoft.com/office/drawing/2014/main" id="{EEDB392F-375B-0EA1-8A7C-7E06AED037E8}"/>
              </a:ext>
            </a:extLst>
          </p:cNvPr>
          <p:cNvPicPr>
            <a:picLocks noChangeAspect="1"/>
          </p:cNvPicPr>
          <p:nvPr userDrawn="1"/>
        </p:nvPicPr>
        <p:blipFill>
          <a:blip r:embed="rId4"/>
          <a:stretch>
            <a:fillRect/>
          </a:stretch>
        </p:blipFill>
        <p:spPr>
          <a:xfrm>
            <a:off x="9113520" y="240030"/>
            <a:ext cx="2702560" cy="840622"/>
          </a:xfrm>
          <a:prstGeom prst="rect">
            <a:avLst/>
          </a:prstGeom>
        </p:spPr>
      </p:pic>
      <p:pic>
        <p:nvPicPr>
          <p:cNvPr id="9" name="Picture 8">
            <a:extLst>
              <a:ext uri="{FF2B5EF4-FFF2-40B4-BE49-F238E27FC236}">
                <a16:creationId xmlns:a16="http://schemas.microsoft.com/office/drawing/2014/main" id="{EB817370-F9A6-11C9-05FF-EC620C81EA86}"/>
              </a:ext>
            </a:extLst>
          </p:cNvPr>
          <p:cNvPicPr>
            <a:picLocks noChangeAspect="1"/>
          </p:cNvPicPr>
          <p:nvPr userDrawn="1"/>
        </p:nvPicPr>
        <p:blipFill>
          <a:blip r:embed="rId5"/>
          <a:stretch>
            <a:fillRect/>
          </a:stretch>
        </p:blipFill>
        <p:spPr>
          <a:xfrm>
            <a:off x="86360" y="264101"/>
            <a:ext cx="3810000" cy="711200"/>
          </a:xfrm>
          <a:prstGeom prst="rect">
            <a:avLst/>
          </a:prstGeom>
        </p:spPr>
      </p:pic>
      <p:sp>
        <p:nvSpPr>
          <p:cNvPr id="7" name="Content Placeholder 4">
            <a:extLst>
              <a:ext uri="{FF2B5EF4-FFF2-40B4-BE49-F238E27FC236}">
                <a16:creationId xmlns:a16="http://schemas.microsoft.com/office/drawing/2014/main" id="{5F7FAFE5-5E10-7DFF-9841-3308114D3460}"/>
              </a:ext>
            </a:extLst>
          </p:cNvPr>
          <p:cNvSpPr>
            <a:spLocks noGrp="1"/>
          </p:cNvSpPr>
          <p:nvPr>
            <p:ph sz="quarter" idx="10" hasCustomPrompt="1"/>
          </p:nvPr>
        </p:nvSpPr>
        <p:spPr>
          <a:xfrm>
            <a:off x="201047" y="1376019"/>
            <a:ext cx="6092177" cy="14134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8217D535-141B-B772-15DB-1F3001149AEE}"/>
              </a:ext>
            </a:extLst>
          </p:cNvPr>
          <p:cNvSpPr>
            <a:spLocks noGrp="1"/>
          </p:cNvSpPr>
          <p:nvPr>
            <p:ph sz="quarter" idx="12"/>
          </p:nvPr>
        </p:nvSpPr>
        <p:spPr>
          <a:xfrm>
            <a:off x="201047" y="2924354"/>
            <a:ext cx="6092177" cy="374082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61763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mt="10000"/>
          </a:blip>
          <a:srcRect r="36375"/>
          <a:stretch/>
        </p:blipFill>
        <p:spPr>
          <a:xfrm>
            <a:off x="4213185" y="-109329"/>
            <a:ext cx="7757141" cy="6858000"/>
          </a:xfrm>
          <a:prstGeom prst="rect">
            <a:avLst/>
          </a:prstGeom>
        </p:spPr>
      </p:pic>
      <p:sp>
        <p:nvSpPr>
          <p:cNvPr id="2" name="Rectangle 1">
            <a:extLst>
              <a:ext uri="{FF2B5EF4-FFF2-40B4-BE49-F238E27FC236}">
                <a16:creationId xmlns:a16="http://schemas.microsoft.com/office/drawing/2014/main" id="{F5665453-7A40-70FD-F2A4-3C53FB29C259}"/>
              </a:ext>
            </a:extLst>
          </p:cNvPr>
          <p:cNvSpPr/>
          <p:nvPr userDrawn="1"/>
        </p:nvSpPr>
        <p:spPr>
          <a:xfrm>
            <a:off x="234175" y="5818908"/>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5973293"/>
            <a:ext cx="11736151" cy="665018"/>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pic>
        <p:nvPicPr>
          <p:cNvPr id="8" name="Picture 7">
            <a:extLst>
              <a:ext uri="{FF2B5EF4-FFF2-40B4-BE49-F238E27FC236}">
                <a16:creationId xmlns:a16="http://schemas.microsoft.com/office/drawing/2014/main" id="{6031C9D6-6261-F6AF-A5BA-EAEB0226B0BE}"/>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9" name="Content Placeholder 4">
            <a:extLst>
              <a:ext uri="{FF2B5EF4-FFF2-40B4-BE49-F238E27FC236}">
                <a16:creationId xmlns:a16="http://schemas.microsoft.com/office/drawing/2014/main" id="{757AED23-F777-CC7A-B8E2-D9D156418D32}"/>
              </a:ext>
            </a:extLst>
          </p:cNvPr>
          <p:cNvSpPr>
            <a:spLocks noGrp="1"/>
          </p:cNvSpPr>
          <p:nvPr>
            <p:ph sz="quarter" idx="12" hasCustomPrompt="1"/>
          </p:nvPr>
        </p:nvSpPr>
        <p:spPr>
          <a:xfrm>
            <a:off x="1312084" y="273386"/>
            <a:ext cx="981971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870FEB22-4D03-3BDD-6CA5-CE1B05C4987F}"/>
              </a:ext>
            </a:extLst>
          </p:cNvPr>
          <p:cNvSpPr>
            <a:spLocks noGrp="1"/>
          </p:cNvSpPr>
          <p:nvPr>
            <p:ph sz="quarter" idx="13"/>
          </p:nvPr>
        </p:nvSpPr>
        <p:spPr>
          <a:xfrm>
            <a:off x="1312863" y="957532"/>
            <a:ext cx="9818963" cy="470699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7" name="Picture 6">
            <a:extLst>
              <a:ext uri="{FF2B5EF4-FFF2-40B4-BE49-F238E27FC236}">
                <a16:creationId xmlns:a16="http://schemas.microsoft.com/office/drawing/2014/main" id="{F20941D9-F517-A51E-E9D5-7621ACFF7256}"/>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15265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CA1FA9-3FC6-2DA1-D7AF-64F237C630FE}"/>
              </a:ext>
            </a:extLst>
          </p:cNvPr>
          <p:cNvSpPr/>
          <p:nvPr userDrawn="1"/>
        </p:nvSpPr>
        <p:spPr>
          <a:xfrm>
            <a:off x="234175" y="599043"/>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237506"/>
            <a:ext cx="11736151" cy="860300"/>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A92FBB6C-A332-73A8-E923-046D76813417}"/>
              </a:ext>
            </a:extLst>
          </p:cNvPr>
          <p:cNvSpPr>
            <a:spLocks noGrp="1"/>
          </p:cNvSpPr>
          <p:nvPr>
            <p:ph sz="quarter" idx="11" hasCustomPrompt="1"/>
          </p:nvPr>
        </p:nvSpPr>
        <p:spPr>
          <a:xfrm>
            <a:off x="725488" y="425638"/>
            <a:ext cx="10749336" cy="556665"/>
          </a:xfrm>
          <a:prstGeom prst="rect">
            <a:avLst/>
          </a:prstGeom>
        </p:spPr>
        <p:txBody>
          <a:bodyPr/>
          <a:lstStyle>
            <a:lvl1pPr marL="0" indent="0">
              <a:buNone/>
              <a:defRPr b="1" i="0">
                <a:solidFill>
                  <a:schemeClr val="bg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5" name="Content Placeholder 5">
            <a:extLst>
              <a:ext uri="{FF2B5EF4-FFF2-40B4-BE49-F238E27FC236}">
                <a16:creationId xmlns:a16="http://schemas.microsoft.com/office/drawing/2014/main" id="{E1A89FF6-6973-2C4B-1367-472E41CAE851}"/>
              </a:ext>
            </a:extLst>
          </p:cNvPr>
          <p:cNvSpPr>
            <a:spLocks noGrp="1"/>
          </p:cNvSpPr>
          <p:nvPr>
            <p:ph sz="quarter" idx="12"/>
          </p:nvPr>
        </p:nvSpPr>
        <p:spPr>
          <a:xfrm>
            <a:off x="725488" y="1437466"/>
            <a:ext cx="10749335" cy="4729972"/>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163098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e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4C676-9FA6-5E1F-14D6-411054C0E2F8}"/>
              </a:ext>
            </a:extLst>
          </p:cNvPr>
          <p:cNvSpPr/>
          <p:nvPr userDrawn="1"/>
        </p:nvSpPr>
        <p:spPr>
          <a:xfrm>
            <a:off x="234176" y="253352"/>
            <a:ext cx="5754254"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Hexagon 4">
            <a:extLst>
              <a:ext uri="{FF2B5EF4-FFF2-40B4-BE49-F238E27FC236}">
                <a16:creationId xmlns:a16="http://schemas.microsoft.com/office/drawing/2014/main" id="{3271679C-BC65-53B5-9B4C-AE69B3302412}"/>
              </a:ext>
            </a:extLst>
          </p:cNvPr>
          <p:cNvSpPr/>
          <p:nvPr userDrawn="1"/>
        </p:nvSpPr>
        <p:spPr>
          <a:xfrm rot="5400000">
            <a:off x="4803851" y="818008"/>
            <a:ext cx="2369157" cy="2033102"/>
          </a:xfrm>
          <a:prstGeom prst="hexagon">
            <a:avLst/>
          </a:prstGeom>
          <a:solidFill>
            <a:srgbClr val="00A6A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8" name="Content Placeholder 4">
            <a:extLst>
              <a:ext uri="{FF2B5EF4-FFF2-40B4-BE49-F238E27FC236}">
                <a16:creationId xmlns:a16="http://schemas.microsoft.com/office/drawing/2014/main" id="{11CA94C7-B1CB-3714-0B10-1AB627984A65}"/>
              </a:ext>
            </a:extLst>
          </p:cNvPr>
          <p:cNvSpPr>
            <a:spLocks noGrp="1"/>
          </p:cNvSpPr>
          <p:nvPr>
            <p:ph sz="quarter" idx="12" hasCustomPrompt="1"/>
          </p:nvPr>
        </p:nvSpPr>
        <p:spPr>
          <a:xfrm>
            <a:off x="442523" y="535175"/>
            <a:ext cx="4390943" cy="140576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4">
            <a:extLst>
              <a:ext uri="{FF2B5EF4-FFF2-40B4-BE49-F238E27FC236}">
                <a16:creationId xmlns:a16="http://schemas.microsoft.com/office/drawing/2014/main" id="{061F7334-474F-52FE-F625-19B011A52829}"/>
              </a:ext>
            </a:extLst>
          </p:cNvPr>
          <p:cNvSpPr>
            <a:spLocks noGrp="1"/>
          </p:cNvSpPr>
          <p:nvPr>
            <p:ph sz="quarter" idx="10" hasCustomPrompt="1"/>
          </p:nvPr>
        </p:nvSpPr>
        <p:spPr>
          <a:xfrm>
            <a:off x="7106696" y="535175"/>
            <a:ext cx="4680106" cy="140576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3" name="Content Placeholder 5">
            <a:extLst>
              <a:ext uri="{FF2B5EF4-FFF2-40B4-BE49-F238E27FC236}">
                <a16:creationId xmlns:a16="http://schemas.microsoft.com/office/drawing/2014/main" id="{06831521-1A4C-77E5-A663-31C91F3919D9}"/>
              </a:ext>
            </a:extLst>
          </p:cNvPr>
          <p:cNvSpPr>
            <a:spLocks noGrp="1"/>
          </p:cNvSpPr>
          <p:nvPr>
            <p:ph sz="quarter" idx="14"/>
          </p:nvPr>
        </p:nvSpPr>
        <p:spPr>
          <a:xfrm>
            <a:off x="7106695" y="2104844"/>
            <a:ext cx="4680106" cy="421798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4" name="Content Placeholder 5">
            <a:extLst>
              <a:ext uri="{FF2B5EF4-FFF2-40B4-BE49-F238E27FC236}">
                <a16:creationId xmlns:a16="http://schemas.microsoft.com/office/drawing/2014/main" id="{C886C767-F87F-A10B-6993-80B4A68E2625}"/>
              </a:ext>
            </a:extLst>
          </p:cNvPr>
          <p:cNvSpPr>
            <a:spLocks noGrp="1"/>
          </p:cNvSpPr>
          <p:nvPr>
            <p:ph sz="quarter" idx="15"/>
          </p:nvPr>
        </p:nvSpPr>
        <p:spPr>
          <a:xfrm>
            <a:off x="442523" y="2104844"/>
            <a:ext cx="4390943" cy="4217981"/>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2" name="Content Placeholder 5">
            <a:extLst>
              <a:ext uri="{FF2B5EF4-FFF2-40B4-BE49-F238E27FC236}">
                <a16:creationId xmlns:a16="http://schemas.microsoft.com/office/drawing/2014/main" id="{A649A756-F8A3-5D15-7C17-412893082164}"/>
              </a:ext>
            </a:extLst>
          </p:cNvPr>
          <p:cNvSpPr>
            <a:spLocks noGrp="1"/>
          </p:cNvSpPr>
          <p:nvPr>
            <p:ph sz="quarter" idx="17"/>
          </p:nvPr>
        </p:nvSpPr>
        <p:spPr>
          <a:xfrm>
            <a:off x="4971878" y="1053445"/>
            <a:ext cx="1972386" cy="1405768"/>
          </a:xfrm>
          <a:prstGeom prst="rect">
            <a:avLst/>
          </a:prstGeom>
        </p:spPr>
        <p:txBody>
          <a:bodyPr/>
          <a:lstStyle>
            <a:lvl1pPr>
              <a:spcBef>
                <a:spcPts val="0"/>
              </a:spcBef>
              <a:spcAft>
                <a:spcPts val="1000"/>
              </a:spcAft>
              <a:defRPr sz="1400" b="0" i="0">
                <a:latin typeface="Arial" panose="020B0604020202020204" pitchFamily="34" charset="0"/>
                <a:cs typeface="Arial" panose="020B0604020202020204" pitchFamily="34" charset="0"/>
              </a:defRPr>
            </a:lvl1pPr>
            <a:lvl2pPr>
              <a:defRPr sz="14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2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2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2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3231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8F7548-0C45-4494-1973-4A20D59B613B}"/>
              </a:ext>
            </a:extLst>
          </p:cNvPr>
          <p:cNvSpPr/>
          <p:nvPr userDrawn="1"/>
        </p:nvSpPr>
        <p:spPr>
          <a:xfrm>
            <a:off x="234175" y="4027055"/>
            <a:ext cx="3275643" cy="2577594"/>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Rectangle 3">
            <a:extLst>
              <a:ext uri="{FF2B5EF4-FFF2-40B4-BE49-F238E27FC236}">
                <a16:creationId xmlns:a16="http://schemas.microsoft.com/office/drawing/2014/main" id="{B1BA785A-6D02-4D15-D0A6-12F0822AFF6E}"/>
              </a:ext>
            </a:extLst>
          </p:cNvPr>
          <p:cNvSpPr/>
          <p:nvPr userDrawn="1"/>
        </p:nvSpPr>
        <p:spPr>
          <a:xfrm>
            <a:off x="234175" y="253353"/>
            <a:ext cx="3275643" cy="4937484"/>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FB3820EB-4288-BF84-3385-AA8A7718197D}"/>
              </a:ext>
            </a:extLst>
          </p:cNvPr>
          <p:cNvSpPr>
            <a:spLocks noGrp="1"/>
          </p:cNvSpPr>
          <p:nvPr>
            <p:ph sz="quarter" idx="10" hasCustomPrompt="1"/>
          </p:nvPr>
        </p:nvSpPr>
        <p:spPr>
          <a:xfrm>
            <a:off x="3809879" y="535175"/>
            <a:ext cx="7545637"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AAD12443-0118-D412-08EB-B69EA83723CD}"/>
              </a:ext>
            </a:extLst>
          </p:cNvPr>
          <p:cNvSpPr>
            <a:spLocks noGrp="1"/>
          </p:cNvSpPr>
          <p:nvPr>
            <p:ph sz="quarter" idx="12" hasCustomPrompt="1"/>
          </p:nvPr>
        </p:nvSpPr>
        <p:spPr>
          <a:xfrm>
            <a:off x="442524" y="535175"/>
            <a:ext cx="2866331"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RC3</a:t>
            </a:r>
            <a:endParaRPr lang="en-SA"/>
          </a:p>
        </p:txBody>
      </p:sp>
      <p:sp>
        <p:nvSpPr>
          <p:cNvPr id="2" name="Content Placeholder 5">
            <a:extLst>
              <a:ext uri="{FF2B5EF4-FFF2-40B4-BE49-F238E27FC236}">
                <a16:creationId xmlns:a16="http://schemas.microsoft.com/office/drawing/2014/main" id="{51855106-32EB-AA69-E2F4-29CD6D30E426}"/>
              </a:ext>
            </a:extLst>
          </p:cNvPr>
          <p:cNvSpPr>
            <a:spLocks noGrp="1"/>
          </p:cNvSpPr>
          <p:nvPr>
            <p:ph sz="quarter" idx="13"/>
          </p:nvPr>
        </p:nvSpPr>
        <p:spPr>
          <a:xfrm>
            <a:off x="3803679" y="1836852"/>
            <a:ext cx="7545637" cy="433058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FF2EF402-8F31-FA31-1B7F-F95415DD1D2E}"/>
              </a:ext>
            </a:extLst>
          </p:cNvPr>
          <p:cNvSpPr>
            <a:spLocks noGrp="1"/>
          </p:cNvSpPr>
          <p:nvPr>
            <p:ph sz="quarter" idx="14"/>
          </p:nvPr>
        </p:nvSpPr>
        <p:spPr>
          <a:xfrm>
            <a:off x="442525" y="1836850"/>
            <a:ext cx="2866330" cy="4330587"/>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2371197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5EF655-E624-C12F-4B2D-0DBB93CBC14D}"/>
              </a:ext>
            </a:extLst>
          </p:cNvPr>
          <p:cNvSpPr/>
          <p:nvPr userDrawn="1"/>
        </p:nvSpPr>
        <p:spPr>
          <a:xfrm>
            <a:off x="4711372" y="253352"/>
            <a:ext cx="671628" cy="6351297"/>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6" y="253352"/>
            <a:ext cx="4892006"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5" name="Content Placeholder 4">
            <a:extLst>
              <a:ext uri="{FF2B5EF4-FFF2-40B4-BE49-F238E27FC236}">
                <a16:creationId xmlns:a16="http://schemas.microsoft.com/office/drawing/2014/main" id="{14D8FBD7-ED51-CCC8-162F-BDE56853C373}"/>
              </a:ext>
            </a:extLst>
          </p:cNvPr>
          <p:cNvSpPr>
            <a:spLocks noGrp="1"/>
          </p:cNvSpPr>
          <p:nvPr>
            <p:ph sz="quarter" idx="10" hasCustomPrompt="1"/>
          </p:nvPr>
        </p:nvSpPr>
        <p:spPr>
          <a:xfrm>
            <a:off x="5581291" y="535175"/>
            <a:ext cx="5774226"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7" name="Content Placeholder 4">
            <a:extLst>
              <a:ext uri="{FF2B5EF4-FFF2-40B4-BE49-F238E27FC236}">
                <a16:creationId xmlns:a16="http://schemas.microsoft.com/office/drawing/2014/main" id="{ED3B0BC0-FC1A-5AEC-3407-C5E29B7EA13C}"/>
              </a:ext>
            </a:extLst>
          </p:cNvPr>
          <p:cNvSpPr>
            <a:spLocks noGrp="1"/>
          </p:cNvSpPr>
          <p:nvPr>
            <p:ph sz="quarter" idx="12" hasCustomPrompt="1"/>
          </p:nvPr>
        </p:nvSpPr>
        <p:spPr>
          <a:xfrm>
            <a:off x="442523" y="535175"/>
            <a:ext cx="4440027"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B5D85780-FF32-9BB7-9F38-23C035E22CC2}"/>
              </a:ext>
            </a:extLst>
          </p:cNvPr>
          <p:cNvSpPr>
            <a:spLocks noGrp="1"/>
          </p:cNvSpPr>
          <p:nvPr>
            <p:ph sz="quarter" idx="13"/>
          </p:nvPr>
        </p:nvSpPr>
        <p:spPr>
          <a:xfrm>
            <a:off x="442525" y="1828800"/>
            <a:ext cx="4440026"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7BE6A336-BF3C-6B7A-64CE-C3D49627B6BE}"/>
              </a:ext>
            </a:extLst>
          </p:cNvPr>
          <p:cNvSpPr>
            <a:spLocks noGrp="1"/>
          </p:cNvSpPr>
          <p:nvPr>
            <p:ph sz="quarter" idx="14"/>
          </p:nvPr>
        </p:nvSpPr>
        <p:spPr>
          <a:xfrm>
            <a:off x="5575090" y="1836852"/>
            <a:ext cx="5774226" cy="4563948"/>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2763613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95ADC2-5239-D7F9-E1CA-86856FC081D3}"/>
              </a:ext>
            </a:extLst>
          </p:cNvPr>
          <p:cNvSpPr/>
          <p:nvPr userDrawn="1"/>
        </p:nvSpPr>
        <p:spPr>
          <a:xfrm>
            <a:off x="234176" y="253352"/>
            <a:ext cx="5754254" cy="6351297"/>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Rectangle 3">
            <a:extLst>
              <a:ext uri="{FF2B5EF4-FFF2-40B4-BE49-F238E27FC236}">
                <a16:creationId xmlns:a16="http://schemas.microsoft.com/office/drawing/2014/main" id="{477D95D7-37A1-248D-6236-67A185CEF114}"/>
              </a:ext>
            </a:extLst>
          </p:cNvPr>
          <p:cNvSpPr/>
          <p:nvPr userDrawn="1"/>
        </p:nvSpPr>
        <p:spPr>
          <a:xfrm>
            <a:off x="6203570" y="253352"/>
            <a:ext cx="5754254" cy="6351297"/>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040B6CD2-8A53-09AE-7167-35B1576B485C}"/>
              </a:ext>
            </a:extLst>
          </p:cNvPr>
          <p:cNvSpPr>
            <a:spLocks noGrp="1"/>
          </p:cNvSpPr>
          <p:nvPr>
            <p:ph sz="quarter" idx="10" hasCustomPrompt="1"/>
          </p:nvPr>
        </p:nvSpPr>
        <p:spPr>
          <a:xfrm>
            <a:off x="6396579" y="535175"/>
            <a:ext cx="5390221" cy="1150190"/>
          </a:xfrm>
          <a:prstGeom prst="rect">
            <a:avLst/>
          </a:prstGeom>
        </p:spPr>
        <p:txBody>
          <a:bodyPr/>
          <a:lstStyle>
            <a:lvl1pPr marL="0" indent="0">
              <a:buNone/>
              <a:defRPr b="1" i="0">
                <a:solidFill>
                  <a:schemeClr val="bg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251347CD-436D-F617-4391-290820051476}"/>
              </a:ext>
            </a:extLst>
          </p:cNvPr>
          <p:cNvSpPr>
            <a:spLocks noGrp="1"/>
          </p:cNvSpPr>
          <p:nvPr>
            <p:ph sz="quarter" idx="12" hasCustomPrompt="1"/>
          </p:nvPr>
        </p:nvSpPr>
        <p:spPr>
          <a:xfrm>
            <a:off x="442524" y="535175"/>
            <a:ext cx="5298858" cy="115019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2" name="Content Placeholder 5">
            <a:extLst>
              <a:ext uri="{FF2B5EF4-FFF2-40B4-BE49-F238E27FC236}">
                <a16:creationId xmlns:a16="http://schemas.microsoft.com/office/drawing/2014/main" id="{56806E4B-A825-BB72-D2D1-37F6FFA008F2}"/>
              </a:ext>
            </a:extLst>
          </p:cNvPr>
          <p:cNvSpPr>
            <a:spLocks noGrp="1"/>
          </p:cNvSpPr>
          <p:nvPr>
            <p:ph sz="quarter" idx="13"/>
          </p:nvPr>
        </p:nvSpPr>
        <p:spPr>
          <a:xfrm>
            <a:off x="442525" y="1828800"/>
            <a:ext cx="5298858"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9" name="Content Placeholder 5">
            <a:extLst>
              <a:ext uri="{FF2B5EF4-FFF2-40B4-BE49-F238E27FC236}">
                <a16:creationId xmlns:a16="http://schemas.microsoft.com/office/drawing/2014/main" id="{2E0EE9F0-2D54-CFF9-1968-C9E422797225}"/>
              </a:ext>
            </a:extLst>
          </p:cNvPr>
          <p:cNvSpPr>
            <a:spLocks noGrp="1"/>
          </p:cNvSpPr>
          <p:nvPr>
            <p:ph sz="quarter" idx="14"/>
          </p:nvPr>
        </p:nvSpPr>
        <p:spPr>
          <a:xfrm>
            <a:off x="6396578" y="1859007"/>
            <a:ext cx="5390221" cy="4572000"/>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329981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l P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70371-D93B-C6B6-468C-6F39D05F279E}"/>
              </a:ext>
            </a:extLst>
          </p:cNvPr>
          <p:cNvPicPr>
            <a:picLocks noChangeAspect="1"/>
          </p:cNvPicPr>
          <p:nvPr userDrawn="1"/>
        </p:nvPicPr>
        <p:blipFill rotWithShape="1">
          <a:blip r:embed="rId2"/>
          <a:srcRect l="644" t="1155" r="1155"/>
          <a:stretch/>
        </p:blipFill>
        <p:spPr>
          <a:xfrm>
            <a:off x="0" y="0"/>
            <a:ext cx="12112488" cy="6858000"/>
          </a:xfrm>
          <a:prstGeom prst="rect">
            <a:avLst/>
          </a:prstGeom>
        </p:spPr>
      </p:pic>
      <p:pic>
        <p:nvPicPr>
          <p:cNvPr id="4" name="Picture 3" descr="Qr code&#10;&#10;Description automatically generated">
            <a:extLst>
              <a:ext uri="{FF2B5EF4-FFF2-40B4-BE49-F238E27FC236}">
                <a16:creationId xmlns:a16="http://schemas.microsoft.com/office/drawing/2014/main" id="{88E22EB8-8090-8CD2-1323-33C53B645F3D}"/>
              </a:ext>
            </a:extLst>
          </p:cNvPr>
          <p:cNvPicPr>
            <a:picLocks noChangeAspect="1"/>
          </p:cNvPicPr>
          <p:nvPr userDrawn="1"/>
        </p:nvPicPr>
        <p:blipFill>
          <a:blip r:embed="rId3"/>
          <a:stretch>
            <a:fillRect/>
          </a:stretch>
        </p:blipFill>
        <p:spPr>
          <a:xfrm>
            <a:off x="245109" y="5406115"/>
            <a:ext cx="1335064" cy="1335064"/>
          </a:xfrm>
          <a:prstGeom prst="rect">
            <a:avLst/>
          </a:prstGeom>
        </p:spPr>
      </p:pic>
      <p:pic>
        <p:nvPicPr>
          <p:cNvPr id="6" name="Picture 5">
            <a:extLst>
              <a:ext uri="{FF2B5EF4-FFF2-40B4-BE49-F238E27FC236}">
                <a16:creationId xmlns:a16="http://schemas.microsoft.com/office/drawing/2014/main" id="{43B34C17-E847-95F5-5A90-E0FE0E9747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109" y="234948"/>
            <a:ext cx="3765617" cy="577851"/>
          </a:xfrm>
          <a:prstGeom prst="rect">
            <a:avLst/>
          </a:prstGeom>
        </p:spPr>
      </p:pic>
      <p:sp>
        <p:nvSpPr>
          <p:cNvPr id="7" name="TextBox 6">
            <a:extLst>
              <a:ext uri="{FF2B5EF4-FFF2-40B4-BE49-F238E27FC236}">
                <a16:creationId xmlns:a16="http://schemas.microsoft.com/office/drawing/2014/main" id="{866900C7-6233-4604-FA2C-F2150CFF1A7F}"/>
              </a:ext>
            </a:extLst>
          </p:cNvPr>
          <p:cNvSpPr txBox="1"/>
          <p:nvPr userDrawn="1"/>
        </p:nvSpPr>
        <p:spPr>
          <a:xfrm>
            <a:off x="1461550" y="6354743"/>
            <a:ext cx="2108201" cy="369332"/>
          </a:xfrm>
          <a:prstGeom prst="rect">
            <a:avLst/>
          </a:prstGeom>
          <a:noFill/>
        </p:spPr>
        <p:txBody>
          <a:bodyPr wrap="square" rtlCol="0">
            <a:spAutoFit/>
          </a:bodyPr>
          <a:lstStyle/>
          <a:p>
            <a:r>
              <a:rPr lang="en-US" sz="1800">
                <a:solidFill>
                  <a:schemeClr val="tx1"/>
                </a:solidFill>
                <a:latin typeface="Arial" panose="020B0604020202020204" pitchFamily="34" charset="0"/>
                <a:cs typeface="Arial" panose="020B0604020202020204" pitchFamily="34" charset="0"/>
              </a:rPr>
              <a:t>r</a:t>
            </a:r>
            <a:r>
              <a:rPr lang="en-SA" sz="1800">
                <a:solidFill>
                  <a:schemeClr val="tx1"/>
                </a:solidFill>
                <a:latin typeface="Arial" panose="020B0604020202020204" pitchFamily="34" charset="0"/>
                <a:cs typeface="Arial" panose="020B0604020202020204" pitchFamily="34" charset="0"/>
              </a:rPr>
              <a:t>c3.kaust.edu.sa</a:t>
            </a:r>
          </a:p>
        </p:txBody>
      </p:sp>
      <p:sp>
        <p:nvSpPr>
          <p:cNvPr id="8" name="TextBox 7">
            <a:extLst>
              <a:ext uri="{FF2B5EF4-FFF2-40B4-BE49-F238E27FC236}">
                <a16:creationId xmlns:a16="http://schemas.microsoft.com/office/drawing/2014/main" id="{113E57B9-0D66-12DF-1047-1537DD53838C}"/>
              </a:ext>
            </a:extLst>
          </p:cNvPr>
          <p:cNvSpPr txBox="1"/>
          <p:nvPr userDrawn="1"/>
        </p:nvSpPr>
        <p:spPr>
          <a:xfrm>
            <a:off x="8651162" y="6369257"/>
            <a:ext cx="1706024" cy="307777"/>
          </a:xfrm>
          <a:prstGeom prst="rect">
            <a:avLst/>
          </a:prstGeom>
          <a:noFill/>
        </p:spPr>
        <p:txBody>
          <a:bodyPr wrap="square" rtlCol="0">
            <a:spAutoFit/>
          </a:bodyPr>
          <a:lstStyle/>
          <a:p>
            <a:r>
              <a:rPr lang="en-SA" sz="1400">
                <a:solidFill>
                  <a:schemeClr val="tx1"/>
                </a:solidFill>
              </a:rPr>
              <a:t>Follow us @rc3kaust</a:t>
            </a:r>
          </a:p>
        </p:txBody>
      </p:sp>
      <p:pic>
        <p:nvPicPr>
          <p:cNvPr id="9" name="Picture 8" descr="Icon&#10;&#10;Description automatically generated">
            <a:extLst>
              <a:ext uri="{FF2B5EF4-FFF2-40B4-BE49-F238E27FC236}">
                <a16:creationId xmlns:a16="http://schemas.microsoft.com/office/drawing/2014/main" id="{AB88A607-41FD-1036-BEBC-7A7C4341E04D}"/>
              </a:ext>
            </a:extLst>
          </p:cNvPr>
          <p:cNvPicPr>
            <a:picLocks noChangeAspect="1"/>
          </p:cNvPicPr>
          <p:nvPr userDrawn="1"/>
        </p:nvPicPr>
        <p:blipFill>
          <a:blip r:embed="rId5"/>
          <a:stretch>
            <a:fillRect/>
          </a:stretch>
        </p:blipFill>
        <p:spPr>
          <a:xfrm>
            <a:off x="11264823" y="6273015"/>
            <a:ext cx="388024" cy="388024"/>
          </a:xfrm>
          <a:prstGeom prst="rect">
            <a:avLst/>
          </a:prstGeom>
        </p:spPr>
      </p:pic>
      <p:pic>
        <p:nvPicPr>
          <p:cNvPr id="10" name="Picture 9" descr="Icon&#10;&#10;Description automatically generated">
            <a:extLst>
              <a:ext uri="{FF2B5EF4-FFF2-40B4-BE49-F238E27FC236}">
                <a16:creationId xmlns:a16="http://schemas.microsoft.com/office/drawing/2014/main" id="{75C09592-83E2-F48A-B603-80EE21CC4AC0}"/>
              </a:ext>
            </a:extLst>
          </p:cNvPr>
          <p:cNvPicPr>
            <a:picLocks noChangeAspect="1"/>
          </p:cNvPicPr>
          <p:nvPr userDrawn="1"/>
        </p:nvPicPr>
        <p:blipFill>
          <a:blip r:embed="rId6"/>
          <a:stretch>
            <a:fillRect/>
          </a:stretch>
        </p:blipFill>
        <p:spPr>
          <a:xfrm>
            <a:off x="11016854" y="6338737"/>
            <a:ext cx="259773" cy="259773"/>
          </a:xfrm>
          <a:prstGeom prst="rect">
            <a:avLst/>
          </a:prstGeom>
        </p:spPr>
      </p:pic>
      <p:pic>
        <p:nvPicPr>
          <p:cNvPr id="11" name="Picture 10" descr="Logo, icon&#10;&#10;Description automatically generated">
            <a:extLst>
              <a:ext uri="{FF2B5EF4-FFF2-40B4-BE49-F238E27FC236}">
                <a16:creationId xmlns:a16="http://schemas.microsoft.com/office/drawing/2014/main" id="{FA8CB2EC-A488-6B60-6F16-032AE8BA0889}"/>
              </a:ext>
            </a:extLst>
          </p:cNvPr>
          <p:cNvPicPr>
            <a:picLocks noChangeAspect="1"/>
          </p:cNvPicPr>
          <p:nvPr userDrawn="1"/>
        </p:nvPicPr>
        <p:blipFill>
          <a:blip r:embed="rId7"/>
          <a:stretch>
            <a:fillRect/>
          </a:stretch>
        </p:blipFill>
        <p:spPr>
          <a:xfrm>
            <a:off x="10372613" y="6316355"/>
            <a:ext cx="295179" cy="295179"/>
          </a:xfrm>
          <a:prstGeom prst="rect">
            <a:avLst/>
          </a:prstGeom>
        </p:spPr>
      </p:pic>
      <p:pic>
        <p:nvPicPr>
          <p:cNvPr id="12" name="Picture 11" descr="Logo, icon&#10;&#10;Description automatically generated">
            <a:extLst>
              <a:ext uri="{FF2B5EF4-FFF2-40B4-BE49-F238E27FC236}">
                <a16:creationId xmlns:a16="http://schemas.microsoft.com/office/drawing/2014/main" id="{1EE31DC6-5F7E-F9DB-CEAA-5704603A6659}"/>
              </a:ext>
            </a:extLst>
          </p:cNvPr>
          <p:cNvPicPr>
            <a:picLocks noChangeAspect="1"/>
          </p:cNvPicPr>
          <p:nvPr userDrawn="1"/>
        </p:nvPicPr>
        <p:blipFill>
          <a:blip r:embed="rId8"/>
          <a:stretch>
            <a:fillRect/>
          </a:stretch>
        </p:blipFill>
        <p:spPr>
          <a:xfrm>
            <a:off x="10679661" y="6321550"/>
            <a:ext cx="295179" cy="295179"/>
          </a:xfrm>
          <a:prstGeom prst="rect">
            <a:avLst/>
          </a:prstGeom>
        </p:spPr>
      </p:pic>
      <p:sp>
        <p:nvSpPr>
          <p:cNvPr id="5" name="Content Placeholder 4">
            <a:extLst>
              <a:ext uri="{FF2B5EF4-FFF2-40B4-BE49-F238E27FC236}">
                <a16:creationId xmlns:a16="http://schemas.microsoft.com/office/drawing/2014/main" id="{18AE37DE-411A-4448-C91D-6B3F05CECA04}"/>
              </a:ext>
            </a:extLst>
          </p:cNvPr>
          <p:cNvSpPr>
            <a:spLocks noGrp="1"/>
          </p:cNvSpPr>
          <p:nvPr>
            <p:ph sz="quarter" idx="10" hasCustomPrompt="1"/>
          </p:nvPr>
        </p:nvSpPr>
        <p:spPr>
          <a:xfrm>
            <a:off x="201047" y="1376020"/>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3" name="Content Placeholder 5">
            <a:extLst>
              <a:ext uri="{FF2B5EF4-FFF2-40B4-BE49-F238E27FC236}">
                <a16:creationId xmlns:a16="http://schemas.microsoft.com/office/drawing/2014/main" id="{A72613B2-4DD1-8D76-DF74-82C2ABE33E44}"/>
              </a:ext>
            </a:extLst>
          </p:cNvPr>
          <p:cNvSpPr>
            <a:spLocks noGrp="1"/>
          </p:cNvSpPr>
          <p:nvPr>
            <p:ph sz="quarter" idx="12"/>
          </p:nvPr>
        </p:nvSpPr>
        <p:spPr>
          <a:xfrm>
            <a:off x="201047" y="2587924"/>
            <a:ext cx="5647661" cy="2801087"/>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52750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71095-01F5-BC1E-BE08-58D4524E01C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73FD3C2-77E6-AF9D-B8E4-CFD636810959}"/>
              </a:ext>
            </a:extLst>
          </p:cNvPr>
          <p:cNvPicPr>
            <a:picLocks noChangeAspect="1"/>
          </p:cNvPicPr>
          <p:nvPr userDrawn="1"/>
        </p:nvPicPr>
        <p:blipFill>
          <a:blip r:embed="rId3"/>
          <a:stretch>
            <a:fillRect/>
          </a:stretch>
        </p:blipFill>
        <p:spPr>
          <a:xfrm>
            <a:off x="9035543" y="127866"/>
            <a:ext cx="2808909" cy="873701"/>
          </a:xfrm>
          <a:prstGeom prst="rect">
            <a:avLst/>
          </a:prstGeom>
        </p:spPr>
      </p:pic>
      <p:pic>
        <p:nvPicPr>
          <p:cNvPr id="2" name="Picture 1" descr="Qr code&#10;&#10;Description automatically generated">
            <a:extLst>
              <a:ext uri="{FF2B5EF4-FFF2-40B4-BE49-F238E27FC236}">
                <a16:creationId xmlns:a16="http://schemas.microsoft.com/office/drawing/2014/main" id="{6BF58541-9047-8CD7-266D-FE826CBBD84B}"/>
              </a:ext>
            </a:extLst>
          </p:cNvPr>
          <p:cNvPicPr>
            <a:picLocks noChangeAspect="1"/>
          </p:cNvPicPr>
          <p:nvPr userDrawn="1"/>
        </p:nvPicPr>
        <p:blipFill>
          <a:blip r:embed="rId4"/>
          <a:stretch>
            <a:fillRect/>
          </a:stretch>
        </p:blipFill>
        <p:spPr>
          <a:xfrm>
            <a:off x="10563325" y="5358615"/>
            <a:ext cx="1335064" cy="1335064"/>
          </a:xfrm>
          <a:prstGeom prst="rect">
            <a:avLst/>
          </a:prstGeom>
        </p:spPr>
      </p:pic>
      <p:sp>
        <p:nvSpPr>
          <p:cNvPr id="3" name="TextBox 2">
            <a:extLst>
              <a:ext uri="{FF2B5EF4-FFF2-40B4-BE49-F238E27FC236}">
                <a16:creationId xmlns:a16="http://schemas.microsoft.com/office/drawing/2014/main" id="{850DD4B2-7FBE-0327-BF31-2D74190FF289}"/>
              </a:ext>
            </a:extLst>
          </p:cNvPr>
          <p:cNvSpPr txBox="1"/>
          <p:nvPr userDrawn="1"/>
        </p:nvSpPr>
        <p:spPr>
          <a:xfrm>
            <a:off x="8361114" y="6319118"/>
            <a:ext cx="2108201" cy="369332"/>
          </a:xfrm>
          <a:prstGeom prst="rect">
            <a:avLst/>
          </a:prstGeom>
          <a:noFill/>
        </p:spPr>
        <p:txBody>
          <a:bodyPr wrap="square" rtlCol="0">
            <a:spAutoFit/>
          </a:bodyPr>
          <a:lstStyle/>
          <a:p>
            <a:r>
              <a:rPr lang="en-US" sz="1800">
                <a:solidFill>
                  <a:schemeClr val="bg1"/>
                </a:solidFill>
                <a:latin typeface="Arial" panose="020B0604020202020204" pitchFamily="34" charset="0"/>
                <a:cs typeface="Arial" panose="020B0604020202020204" pitchFamily="34" charset="0"/>
              </a:rPr>
              <a:t>r</a:t>
            </a:r>
            <a:r>
              <a:rPr lang="en-SA" sz="1800">
                <a:solidFill>
                  <a:schemeClr val="bg1"/>
                </a:solidFill>
                <a:latin typeface="Arial" panose="020B0604020202020204" pitchFamily="34" charset="0"/>
                <a:cs typeface="Arial" panose="020B0604020202020204" pitchFamily="34" charset="0"/>
              </a:rPr>
              <a:t>c3.kaust.edu.sa</a:t>
            </a:r>
          </a:p>
        </p:txBody>
      </p:sp>
      <p:pic>
        <p:nvPicPr>
          <p:cNvPr id="5" name="Picture 4" descr="Icon&#10;&#10;Description automatically generated">
            <a:extLst>
              <a:ext uri="{FF2B5EF4-FFF2-40B4-BE49-F238E27FC236}">
                <a16:creationId xmlns:a16="http://schemas.microsoft.com/office/drawing/2014/main" id="{C63BF7C7-7394-DCBE-8750-3BE6B9961128}"/>
              </a:ext>
            </a:extLst>
          </p:cNvPr>
          <p:cNvPicPr>
            <a:picLocks noChangeAspect="1"/>
          </p:cNvPicPr>
          <p:nvPr userDrawn="1"/>
        </p:nvPicPr>
        <p:blipFill>
          <a:blip r:embed="rId5"/>
          <a:stretch>
            <a:fillRect/>
          </a:stretch>
        </p:blipFill>
        <p:spPr>
          <a:xfrm>
            <a:off x="2845061" y="6213640"/>
            <a:ext cx="388024" cy="388024"/>
          </a:xfrm>
          <a:prstGeom prst="rect">
            <a:avLst/>
          </a:prstGeom>
        </p:spPr>
      </p:pic>
      <p:pic>
        <p:nvPicPr>
          <p:cNvPr id="11" name="Picture 10" descr="Icon&#10;&#10;Description automatically generated">
            <a:extLst>
              <a:ext uri="{FF2B5EF4-FFF2-40B4-BE49-F238E27FC236}">
                <a16:creationId xmlns:a16="http://schemas.microsoft.com/office/drawing/2014/main" id="{3D3985BD-8BB2-8DF2-EC97-A586017A2BF4}"/>
              </a:ext>
            </a:extLst>
          </p:cNvPr>
          <p:cNvPicPr>
            <a:picLocks noChangeAspect="1"/>
          </p:cNvPicPr>
          <p:nvPr userDrawn="1"/>
        </p:nvPicPr>
        <p:blipFill>
          <a:blip r:embed="rId6"/>
          <a:stretch>
            <a:fillRect/>
          </a:stretch>
        </p:blipFill>
        <p:spPr>
          <a:xfrm>
            <a:off x="2597092" y="6279362"/>
            <a:ext cx="259773" cy="259773"/>
          </a:xfrm>
          <a:prstGeom prst="rect">
            <a:avLst/>
          </a:prstGeom>
        </p:spPr>
      </p:pic>
      <p:pic>
        <p:nvPicPr>
          <p:cNvPr id="8" name="Picture 7" descr="Logo, icon&#10;&#10;Description automatically generated">
            <a:extLst>
              <a:ext uri="{FF2B5EF4-FFF2-40B4-BE49-F238E27FC236}">
                <a16:creationId xmlns:a16="http://schemas.microsoft.com/office/drawing/2014/main" id="{057C83C0-4821-549B-E4CD-C122058E588F}"/>
              </a:ext>
            </a:extLst>
          </p:cNvPr>
          <p:cNvPicPr>
            <a:picLocks noChangeAspect="1"/>
          </p:cNvPicPr>
          <p:nvPr userDrawn="1"/>
        </p:nvPicPr>
        <p:blipFill>
          <a:blip r:embed="rId7"/>
          <a:stretch>
            <a:fillRect/>
          </a:stretch>
        </p:blipFill>
        <p:spPr>
          <a:xfrm>
            <a:off x="1952851" y="6256980"/>
            <a:ext cx="295179" cy="295179"/>
          </a:xfrm>
          <a:prstGeom prst="rect">
            <a:avLst/>
          </a:prstGeom>
        </p:spPr>
      </p:pic>
      <p:pic>
        <p:nvPicPr>
          <p:cNvPr id="9" name="Picture 8" descr="Logo, icon&#10;&#10;Description automatically generated">
            <a:extLst>
              <a:ext uri="{FF2B5EF4-FFF2-40B4-BE49-F238E27FC236}">
                <a16:creationId xmlns:a16="http://schemas.microsoft.com/office/drawing/2014/main" id="{4CDC552B-34C7-ED8F-6A05-B442DB7536FE}"/>
              </a:ext>
            </a:extLst>
          </p:cNvPr>
          <p:cNvPicPr>
            <a:picLocks noChangeAspect="1"/>
          </p:cNvPicPr>
          <p:nvPr userDrawn="1"/>
        </p:nvPicPr>
        <p:blipFill>
          <a:blip r:embed="rId8"/>
          <a:stretch>
            <a:fillRect/>
          </a:stretch>
        </p:blipFill>
        <p:spPr>
          <a:xfrm>
            <a:off x="2259899" y="6262175"/>
            <a:ext cx="295179" cy="295179"/>
          </a:xfrm>
          <a:prstGeom prst="rect">
            <a:avLst/>
          </a:prstGeom>
        </p:spPr>
      </p:pic>
      <p:sp>
        <p:nvSpPr>
          <p:cNvPr id="10" name="TextBox 9">
            <a:extLst>
              <a:ext uri="{FF2B5EF4-FFF2-40B4-BE49-F238E27FC236}">
                <a16:creationId xmlns:a16="http://schemas.microsoft.com/office/drawing/2014/main" id="{3170DD80-8188-9475-CA48-A245E8347050}"/>
              </a:ext>
            </a:extLst>
          </p:cNvPr>
          <p:cNvSpPr txBox="1"/>
          <p:nvPr userDrawn="1"/>
        </p:nvSpPr>
        <p:spPr>
          <a:xfrm>
            <a:off x="317749" y="6257096"/>
            <a:ext cx="1752591" cy="307777"/>
          </a:xfrm>
          <a:prstGeom prst="rect">
            <a:avLst/>
          </a:prstGeom>
          <a:noFill/>
        </p:spPr>
        <p:txBody>
          <a:bodyPr wrap="square" rtlCol="0">
            <a:spAutoFit/>
          </a:bodyPr>
          <a:lstStyle/>
          <a:p>
            <a:r>
              <a:rPr lang="en-SA" sz="1400">
                <a:solidFill>
                  <a:schemeClr val="bg1"/>
                </a:solidFill>
              </a:rPr>
              <a:t>Follow us @rc3kaust</a:t>
            </a:r>
          </a:p>
        </p:txBody>
      </p:sp>
      <p:pic>
        <p:nvPicPr>
          <p:cNvPr id="17" name="Picture 16">
            <a:extLst>
              <a:ext uri="{FF2B5EF4-FFF2-40B4-BE49-F238E27FC236}">
                <a16:creationId xmlns:a16="http://schemas.microsoft.com/office/drawing/2014/main" id="{5217E751-5D20-B9D2-C3DF-011D7C39358C}"/>
              </a:ext>
            </a:extLst>
          </p:cNvPr>
          <p:cNvPicPr>
            <a:picLocks noChangeAspect="1"/>
          </p:cNvPicPr>
          <p:nvPr userDrawn="1"/>
        </p:nvPicPr>
        <p:blipFill>
          <a:blip r:embed="rId9"/>
          <a:stretch>
            <a:fillRect/>
          </a:stretch>
        </p:blipFill>
        <p:spPr>
          <a:xfrm>
            <a:off x="347548" y="186044"/>
            <a:ext cx="3810000" cy="711200"/>
          </a:xfrm>
          <a:prstGeom prst="rect">
            <a:avLst/>
          </a:prstGeom>
        </p:spPr>
      </p:pic>
      <p:sp>
        <p:nvSpPr>
          <p:cNvPr id="7" name="Content Placeholder 4">
            <a:extLst>
              <a:ext uri="{FF2B5EF4-FFF2-40B4-BE49-F238E27FC236}">
                <a16:creationId xmlns:a16="http://schemas.microsoft.com/office/drawing/2014/main" id="{068E36CC-D861-3CCA-6581-AE86AAF7F53A}"/>
              </a:ext>
            </a:extLst>
          </p:cNvPr>
          <p:cNvSpPr>
            <a:spLocks noGrp="1"/>
          </p:cNvSpPr>
          <p:nvPr>
            <p:ph sz="quarter" idx="10" hasCustomPrompt="1"/>
          </p:nvPr>
        </p:nvSpPr>
        <p:spPr>
          <a:xfrm>
            <a:off x="434475" y="1364718"/>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2" name="Content Placeholder 5">
            <a:extLst>
              <a:ext uri="{FF2B5EF4-FFF2-40B4-BE49-F238E27FC236}">
                <a16:creationId xmlns:a16="http://schemas.microsoft.com/office/drawing/2014/main" id="{B8C6B7E2-3DF0-3E1F-9B11-162F0C730687}"/>
              </a:ext>
            </a:extLst>
          </p:cNvPr>
          <p:cNvSpPr>
            <a:spLocks noGrp="1"/>
          </p:cNvSpPr>
          <p:nvPr>
            <p:ph sz="quarter" idx="12"/>
          </p:nvPr>
        </p:nvSpPr>
        <p:spPr>
          <a:xfrm>
            <a:off x="434475" y="2570672"/>
            <a:ext cx="7122265" cy="359676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146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nal Pag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70371-D93B-C6B6-468C-6F39D05F279E}"/>
              </a:ext>
            </a:extLst>
          </p:cNvPr>
          <p:cNvPicPr>
            <a:picLocks noChangeAspect="1"/>
          </p:cNvPicPr>
          <p:nvPr userDrawn="1"/>
        </p:nvPicPr>
        <p:blipFill rotWithShape="1">
          <a:blip r:embed="rId2"/>
          <a:srcRect l="486" t="972" r="973"/>
          <a:stretch/>
        </p:blipFill>
        <p:spPr>
          <a:xfrm>
            <a:off x="0" y="0"/>
            <a:ext cx="12132179" cy="6858000"/>
          </a:xfrm>
          <a:prstGeom prst="rect">
            <a:avLst/>
          </a:prstGeom>
        </p:spPr>
      </p:pic>
      <p:pic>
        <p:nvPicPr>
          <p:cNvPr id="4" name="Picture 3" descr="Qr code&#10;&#10;Description automatically generated">
            <a:extLst>
              <a:ext uri="{FF2B5EF4-FFF2-40B4-BE49-F238E27FC236}">
                <a16:creationId xmlns:a16="http://schemas.microsoft.com/office/drawing/2014/main" id="{88E22EB8-8090-8CD2-1323-33C53B645F3D}"/>
              </a:ext>
            </a:extLst>
          </p:cNvPr>
          <p:cNvPicPr>
            <a:picLocks noChangeAspect="1"/>
          </p:cNvPicPr>
          <p:nvPr userDrawn="1"/>
        </p:nvPicPr>
        <p:blipFill>
          <a:blip r:embed="rId3"/>
          <a:stretch>
            <a:fillRect/>
          </a:stretch>
        </p:blipFill>
        <p:spPr>
          <a:xfrm>
            <a:off x="245109" y="5406115"/>
            <a:ext cx="1335064" cy="1335064"/>
          </a:xfrm>
          <a:prstGeom prst="rect">
            <a:avLst/>
          </a:prstGeom>
        </p:spPr>
      </p:pic>
      <p:pic>
        <p:nvPicPr>
          <p:cNvPr id="6" name="Picture 5">
            <a:extLst>
              <a:ext uri="{FF2B5EF4-FFF2-40B4-BE49-F238E27FC236}">
                <a16:creationId xmlns:a16="http://schemas.microsoft.com/office/drawing/2014/main" id="{43B34C17-E847-95F5-5A90-E0FE0E97475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109" y="234948"/>
            <a:ext cx="3765617" cy="577851"/>
          </a:xfrm>
          <a:prstGeom prst="rect">
            <a:avLst/>
          </a:prstGeom>
        </p:spPr>
      </p:pic>
      <p:sp>
        <p:nvSpPr>
          <p:cNvPr id="7" name="TextBox 6">
            <a:extLst>
              <a:ext uri="{FF2B5EF4-FFF2-40B4-BE49-F238E27FC236}">
                <a16:creationId xmlns:a16="http://schemas.microsoft.com/office/drawing/2014/main" id="{866900C7-6233-4604-FA2C-F2150CFF1A7F}"/>
              </a:ext>
            </a:extLst>
          </p:cNvPr>
          <p:cNvSpPr txBox="1"/>
          <p:nvPr userDrawn="1"/>
        </p:nvSpPr>
        <p:spPr>
          <a:xfrm>
            <a:off x="1461550" y="6354743"/>
            <a:ext cx="2108201" cy="369332"/>
          </a:xfrm>
          <a:prstGeom prst="rect">
            <a:avLst/>
          </a:prstGeom>
          <a:noFill/>
        </p:spPr>
        <p:txBody>
          <a:bodyPr wrap="square" rtlCol="0">
            <a:spAutoFit/>
          </a:bodyPr>
          <a:lstStyle/>
          <a:p>
            <a:r>
              <a:rPr lang="en-US" sz="1800">
                <a:solidFill>
                  <a:schemeClr val="tx1"/>
                </a:solidFill>
                <a:latin typeface="Arial" panose="020B0604020202020204" pitchFamily="34" charset="0"/>
                <a:cs typeface="Arial" panose="020B0604020202020204" pitchFamily="34" charset="0"/>
              </a:rPr>
              <a:t>r</a:t>
            </a:r>
            <a:r>
              <a:rPr lang="en-SA" sz="1800">
                <a:solidFill>
                  <a:schemeClr val="tx1"/>
                </a:solidFill>
                <a:latin typeface="Arial" panose="020B0604020202020204" pitchFamily="34" charset="0"/>
                <a:cs typeface="Arial" panose="020B0604020202020204" pitchFamily="34" charset="0"/>
              </a:rPr>
              <a:t>c3.kaust.edu.sa</a:t>
            </a:r>
          </a:p>
        </p:txBody>
      </p:sp>
      <p:sp>
        <p:nvSpPr>
          <p:cNvPr id="8" name="TextBox 7">
            <a:extLst>
              <a:ext uri="{FF2B5EF4-FFF2-40B4-BE49-F238E27FC236}">
                <a16:creationId xmlns:a16="http://schemas.microsoft.com/office/drawing/2014/main" id="{113E57B9-0D66-12DF-1047-1537DD53838C}"/>
              </a:ext>
            </a:extLst>
          </p:cNvPr>
          <p:cNvSpPr txBox="1"/>
          <p:nvPr userDrawn="1"/>
        </p:nvSpPr>
        <p:spPr>
          <a:xfrm>
            <a:off x="8651162" y="6369257"/>
            <a:ext cx="1706024" cy="307777"/>
          </a:xfrm>
          <a:prstGeom prst="rect">
            <a:avLst/>
          </a:prstGeom>
          <a:noFill/>
        </p:spPr>
        <p:txBody>
          <a:bodyPr wrap="square" rtlCol="0">
            <a:spAutoFit/>
          </a:bodyPr>
          <a:lstStyle/>
          <a:p>
            <a:r>
              <a:rPr lang="en-SA" sz="1400">
                <a:solidFill>
                  <a:schemeClr val="tx1"/>
                </a:solidFill>
              </a:rPr>
              <a:t>Follow us @rc3kaust</a:t>
            </a:r>
          </a:p>
        </p:txBody>
      </p:sp>
      <p:pic>
        <p:nvPicPr>
          <p:cNvPr id="9" name="Picture 8" descr="Icon&#10;&#10;Description automatically generated">
            <a:extLst>
              <a:ext uri="{FF2B5EF4-FFF2-40B4-BE49-F238E27FC236}">
                <a16:creationId xmlns:a16="http://schemas.microsoft.com/office/drawing/2014/main" id="{AB88A607-41FD-1036-BEBC-7A7C4341E04D}"/>
              </a:ext>
            </a:extLst>
          </p:cNvPr>
          <p:cNvPicPr>
            <a:picLocks noChangeAspect="1"/>
          </p:cNvPicPr>
          <p:nvPr userDrawn="1"/>
        </p:nvPicPr>
        <p:blipFill>
          <a:blip r:embed="rId5"/>
          <a:stretch>
            <a:fillRect/>
          </a:stretch>
        </p:blipFill>
        <p:spPr>
          <a:xfrm>
            <a:off x="11264823" y="6273015"/>
            <a:ext cx="388024" cy="388024"/>
          </a:xfrm>
          <a:prstGeom prst="rect">
            <a:avLst/>
          </a:prstGeom>
        </p:spPr>
      </p:pic>
      <p:pic>
        <p:nvPicPr>
          <p:cNvPr id="10" name="Picture 9" descr="Icon&#10;&#10;Description automatically generated">
            <a:extLst>
              <a:ext uri="{FF2B5EF4-FFF2-40B4-BE49-F238E27FC236}">
                <a16:creationId xmlns:a16="http://schemas.microsoft.com/office/drawing/2014/main" id="{75C09592-83E2-F48A-B603-80EE21CC4AC0}"/>
              </a:ext>
            </a:extLst>
          </p:cNvPr>
          <p:cNvPicPr>
            <a:picLocks noChangeAspect="1"/>
          </p:cNvPicPr>
          <p:nvPr userDrawn="1"/>
        </p:nvPicPr>
        <p:blipFill>
          <a:blip r:embed="rId6"/>
          <a:stretch>
            <a:fillRect/>
          </a:stretch>
        </p:blipFill>
        <p:spPr>
          <a:xfrm>
            <a:off x="11016854" y="6338737"/>
            <a:ext cx="259773" cy="259773"/>
          </a:xfrm>
          <a:prstGeom prst="rect">
            <a:avLst/>
          </a:prstGeom>
        </p:spPr>
      </p:pic>
      <p:pic>
        <p:nvPicPr>
          <p:cNvPr id="11" name="Picture 10" descr="Logo, icon&#10;&#10;Description automatically generated">
            <a:extLst>
              <a:ext uri="{FF2B5EF4-FFF2-40B4-BE49-F238E27FC236}">
                <a16:creationId xmlns:a16="http://schemas.microsoft.com/office/drawing/2014/main" id="{FA8CB2EC-A488-6B60-6F16-032AE8BA0889}"/>
              </a:ext>
            </a:extLst>
          </p:cNvPr>
          <p:cNvPicPr>
            <a:picLocks noChangeAspect="1"/>
          </p:cNvPicPr>
          <p:nvPr userDrawn="1"/>
        </p:nvPicPr>
        <p:blipFill>
          <a:blip r:embed="rId7"/>
          <a:stretch>
            <a:fillRect/>
          </a:stretch>
        </p:blipFill>
        <p:spPr>
          <a:xfrm>
            <a:off x="10372613" y="6316355"/>
            <a:ext cx="295179" cy="295179"/>
          </a:xfrm>
          <a:prstGeom prst="rect">
            <a:avLst/>
          </a:prstGeom>
        </p:spPr>
      </p:pic>
      <p:pic>
        <p:nvPicPr>
          <p:cNvPr id="12" name="Picture 11" descr="Logo, icon&#10;&#10;Description automatically generated">
            <a:extLst>
              <a:ext uri="{FF2B5EF4-FFF2-40B4-BE49-F238E27FC236}">
                <a16:creationId xmlns:a16="http://schemas.microsoft.com/office/drawing/2014/main" id="{1EE31DC6-5F7E-F9DB-CEAA-5704603A6659}"/>
              </a:ext>
            </a:extLst>
          </p:cNvPr>
          <p:cNvPicPr>
            <a:picLocks noChangeAspect="1"/>
          </p:cNvPicPr>
          <p:nvPr userDrawn="1"/>
        </p:nvPicPr>
        <p:blipFill>
          <a:blip r:embed="rId8"/>
          <a:stretch>
            <a:fillRect/>
          </a:stretch>
        </p:blipFill>
        <p:spPr>
          <a:xfrm>
            <a:off x="10679661" y="6321550"/>
            <a:ext cx="295179" cy="295179"/>
          </a:xfrm>
          <a:prstGeom prst="rect">
            <a:avLst/>
          </a:prstGeom>
        </p:spPr>
      </p:pic>
      <p:sp>
        <p:nvSpPr>
          <p:cNvPr id="5" name="Content Placeholder 4">
            <a:extLst>
              <a:ext uri="{FF2B5EF4-FFF2-40B4-BE49-F238E27FC236}">
                <a16:creationId xmlns:a16="http://schemas.microsoft.com/office/drawing/2014/main" id="{18AE37DE-411A-4448-C91D-6B3F05CECA04}"/>
              </a:ext>
            </a:extLst>
          </p:cNvPr>
          <p:cNvSpPr>
            <a:spLocks noGrp="1"/>
          </p:cNvSpPr>
          <p:nvPr>
            <p:ph sz="quarter" idx="10" hasCustomPrompt="1"/>
          </p:nvPr>
        </p:nvSpPr>
        <p:spPr>
          <a:xfrm>
            <a:off x="201047" y="1376020"/>
            <a:ext cx="8674011" cy="1075370"/>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3" name="Content Placeholder 5">
            <a:extLst>
              <a:ext uri="{FF2B5EF4-FFF2-40B4-BE49-F238E27FC236}">
                <a16:creationId xmlns:a16="http://schemas.microsoft.com/office/drawing/2014/main" id="{677EDD74-8C7B-E676-5AAB-E0BF83F76950}"/>
              </a:ext>
            </a:extLst>
          </p:cNvPr>
          <p:cNvSpPr>
            <a:spLocks noGrp="1"/>
          </p:cNvSpPr>
          <p:nvPr>
            <p:ph sz="quarter" idx="12"/>
          </p:nvPr>
        </p:nvSpPr>
        <p:spPr>
          <a:xfrm>
            <a:off x="201047" y="2596550"/>
            <a:ext cx="5561398" cy="280956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Tree>
    <p:extLst>
      <p:ext uri="{BB962C8B-B14F-4D97-AF65-F5344CB8AC3E}">
        <p14:creationId xmlns:p14="http://schemas.microsoft.com/office/powerpoint/2010/main" val="3304454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F2EEF-6DA3-6ADF-D5F3-7CCBEF341BEC}"/>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4">
            <a:extLst>
              <a:ext uri="{FF2B5EF4-FFF2-40B4-BE49-F238E27FC236}">
                <a16:creationId xmlns:a16="http://schemas.microsoft.com/office/drawing/2014/main" id="{151D286A-C680-4A6F-1400-39B375BCF9F2}"/>
              </a:ext>
            </a:extLst>
          </p:cNvPr>
          <p:cNvSpPr>
            <a:spLocks noGrp="1"/>
          </p:cNvSpPr>
          <p:nvPr>
            <p:ph sz="quarter" idx="11" hasCustomPrompt="1"/>
          </p:nvPr>
        </p:nvSpPr>
        <p:spPr>
          <a:xfrm>
            <a:off x="1312084" y="273386"/>
            <a:ext cx="982966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F23CABC1-15BC-3BC5-B13E-9B3E7032EF31}"/>
              </a:ext>
            </a:extLst>
          </p:cNvPr>
          <p:cNvSpPr>
            <a:spLocks noGrp="1"/>
          </p:cNvSpPr>
          <p:nvPr>
            <p:ph sz="quarter" idx="12"/>
          </p:nvPr>
        </p:nvSpPr>
        <p:spPr>
          <a:xfrm>
            <a:off x="1312864" y="957532"/>
            <a:ext cx="9828902" cy="520990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2" name="Picture 1">
            <a:extLst>
              <a:ext uri="{FF2B5EF4-FFF2-40B4-BE49-F238E27FC236}">
                <a16:creationId xmlns:a16="http://schemas.microsoft.com/office/drawing/2014/main" id="{A83633F2-A447-F600-D2A0-3AAD26D03A4B}"/>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75549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4A59D-E571-260C-A24C-3442F2DF8FA4}"/>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2" name="Content Placeholder 4">
            <a:extLst>
              <a:ext uri="{FF2B5EF4-FFF2-40B4-BE49-F238E27FC236}">
                <a16:creationId xmlns:a16="http://schemas.microsoft.com/office/drawing/2014/main" id="{CCC1B78B-2CAC-A015-7825-682DA3F1A9A6}"/>
              </a:ext>
            </a:extLst>
          </p:cNvPr>
          <p:cNvSpPr>
            <a:spLocks noGrp="1"/>
          </p:cNvSpPr>
          <p:nvPr>
            <p:ph sz="quarter" idx="11" hasCustomPrompt="1"/>
          </p:nvPr>
        </p:nvSpPr>
        <p:spPr>
          <a:xfrm>
            <a:off x="1312084" y="273386"/>
            <a:ext cx="9690582" cy="556665"/>
          </a:xfrm>
          <a:prstGeom prst="rect">
            <a:avLst/>
          </a:prstGeom>
        </p:spPr>
        <p:txBody>
          <a:bodyPr/>
          <a:lstStyle>
            <a:lvl1pPr marL="0" indent="0">
              <a:buNone/>
              <a:defRPr b="1" i="0">
                <a:solidFill>
                  <a:schemeClr val="tx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5" name="Content Placeholder 4">
            <a:extLst>
              <a:ext uri="{FF2B5EF4-FFF2-40B4-BE49-F238E27FC236}">
                <a16:creationId xmlns:a16="http://schemas.microsoft.com/office/drawing/2014/main" id="{6A8CC49B-44A5-1005-A832-A9A4C23CDA57}"/>
              </a:ext>
            </a:extLst>
          </p:cNvPr>
          <p:cNvSpPr>
            <a:spLocks noGrp="1"/>
          </p:cNvSpPr>
          <p:nvPr>
            <p:ph sz="quarter" idx="13"/>
          </p:nvPr>
        </p:nvSpPr>
        <p:spPr>
          <a:xfrm>
            <a:off x="1312862" y="957532"/>
            <a:ext cx="9689755" cy="5209905"/>
          </a:xfrm>
          <a:prstGeom prst="rect">
            <a:avLst/>
          </a:prstGeom>
        </p:spPr>
        <p:txBody>
          <a:bodyPr/>
          <a:lstStyle>
            <a:lvl1pPr>
              <a:spcBef>
                <a:spcPts val="0"/>
              </a:spcBef>
              <a:spcAft>
                <a:spcPts val="1000"/>
              </a:spcAft>
              <a:defRPr sz="2000" b="0">
                <a:latin typeface="Arial" panose="020B0604020202020204" pitchFamily="34" charset="0"/>
                <a:cs typeface="Arial" panose="020B0604020202020204" pitchFamily="34" charset="0"/>
              </a:defRPr>
            </a:lvl1pPr>
            <a:lvl2pPr marL="685800" indent="-228600">
              <a:buFont typeface="Apple Symbols" panose="02000000000000000000" pitchFamily="2" charset="-79"/>
              <a:buChar char="⎼"/>
              <a:defRPr sz="1800">
                <a:latin typeface="Arial" panose="020B0604020202020204" pitchFamily="34" charset="0"/>
                <a:cs typeface="Arial" panose="020B0604020202020204" pitchFamily="34" charset="0"/>
              </a:defRPr>
            </a:lvl2pPr>
            <a:lvl3pPr marL="1143000" indent="-228600">
              <a:buFont typeface="Apple Symbols" panose="02000000000000000000" pitchFamily="2" charset="-79"/>
              <a:buChar char="⎼"/>
              <a:defRPr sz="160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a:latin typeface="Arial" panose="020B0604020202020204" pitchFamily="34" charset="0"/>
                <a:cs typeface="Arial" panose="020B0604020202020204" pitchFamily="34" charset="0"/>
              </a:defRPr>
            </a:lvl4pPr>
            <a:lvl5pPr marL="2057400" indent="-228600">
              <a:buFont typeface="Apple Symbols" panose="02000000000000000000" pitchFamily="2" charset="-79"/>
              <a:buChar char="⎼"/>
              <a:defRPr sz="14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4" name="Picture 3">
            <a:extLst>
              <a:ext uri="{FF2B5EF4-FFF2-40B4-BE49-F238E27FC236}">
                <a16:creationId xmlns:a16="http://schemas.microsoft.com/office/drawing/2014/main" id="{6F44B28C-2825-AC7E-DD5B-48FB878CE9CD}"/>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112175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blip>
          <a:srcRect l="1821" r="2664"/>
          <a:stretch/>
        </p:blipFill>
        <p:spPr>
          <a:xfrm>
            <a:off x="1" y="0"/>
            <a:ext cx="11645068" cy="6858000"/>
          </a:xfrm>
          <a:prstGeom prst="rect">
            <a:avLst/>
          </a:prstGeom>
        </p:spPr>
      </p:pic>
      <p:pic>
        <p:nvPicPr>
          <p:cNvPr id="2" name="Picture 1">
            <a:extLst>
              <a:ext uri="{FF2B5EF4-FFF2-40B4-BE49-F238E27FC236}">
                <a16:creationId xmlns:a16="http://schemas.microsoft.com/office/drawing/2014/main" id="{A9A52C2F-B8B2-B9F2-33A5-554352987BCB}"/>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3" name="Content Placeholder 4">
            <a:extLst>
              <a:ext uri="{FF2B5EF4-FFF2-40B4-BE49-F238E27FC236}">
                <a16:creationId xmlns:a16="http://schemas.microsoft.com/office/drawing/2014/main" id="{8C9B57AB-4544-08F3-87B3-E210D668E5D1}"/>
              </a:ext>
            </a:extLst>
          </p:cNvPr>
          <p:cNvSpPr>
            <a:spLocks noGrp="1"/>
          </p:cNvSpPr>
          <p:nvPr>
            <p:ph sz="quarter" idx="11" hasCustomPrompt="1"/>
          </p:nvPr>
        </p:nvSpPr>
        <p:spPr>
          <a:xfrm>
            <a:off x="1312084" y="273386"/>
            <a:ext cx="9124272" cy="556665"/>
          </a:xfrm>
          <a:prstGeom prst="rect">
            <a:avLst/>
          </a:prstGeom>
        </p:spPr>
        <p:txBody>
          <a:bodyPr/>
          <a:lstStyle>
            <a:lvl1pPr marL="0" indent="0">
              <a:buNone/>
              <a:defRPr b="1" i="0">
                <a:solidFill>
                  <a:schemeClr val="tx1"/>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6" name="Content Placeholder 5">
            <a:extLst>
              <a:ext uri="{FF2B5EF4-FFF2-40B4-BE49-F238E27FC236}">
                <a16:creationId xmlns:a16="http://schemas.microsoft.com/office/drawing/2014/main" id="{1C8F5DE6-26F0-B0C9-5D95-DDABBEFCEF63}"/>
              </a:ext>
            </a:extLst>
          </p:cNvPr>
          <p:cNvSpPr>
            <a:spLocks noGrp="1"/>
          </p:cNvSpPr>
          <p:nvPr>
            <p:ph sz="quarter" idx="17" hasCustomPrompt="1"/>
          </p:nvPr>
        </p:nvSpPr>
        <p:spPr>
          <a:xfrm>
            <a:off x="4477638" y="1191401"/>
            <a:ext cx="2001329"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2" name="Content Placeholder 5">
            <a:extLst>
              <a:ext uri="{FF2B5EF4-FFF2-40B4-BE49-F238E27FC236}">
                <a16:creationId xmlns:a16="http://schemas.microsoft.com/office/drawing/2014/main" id="{493694DE-2816-7C0F-9AE2-DC1215DF39B0}"/>
              </a:ext>
            </a:extLst>
          </p:cNvPr>
          <p:cNvSpPr>
            <a:spLocks noGrp="1"/>
          </p:cNvSpPr>
          <p:nvPr>
            <p:ph sz="quarter" idx="18" hasCustomPrompt="1"/>
          </p:nvPr>
        </p:nvSpPr>
        <p:spPr>
          <a:xfrm>
            <a:off x="1803450" y="4917055"/>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3" name="Content Placeholder 5">
            <a:extLst>
              <a:ext uri="{FF2B5EF4-FFF2-40B4-BE49-F238E27FC236}">
                <a16:creationId xmlns:a16="http://schemas.microsoft.com/office/drawing/2014/main" id="{555031BF-4E3D-4489-8F84-FB1AEB2C1BBE}"/>
              </a:ext>
            </a:extLst>
          </p:cNvPr>
          <p:cNvSpPr>
            <a:spLocks noGrp="1"/>
          </p:cNvSpPr>
          <p:nvPr>
            <p:ph sz="quarter" idx="19" hasCustomPrompt="1"/>
          </p:nvPr>
        </p:nvSpPr>
        <p:spPr>
          <a:xfrm>
            <a:off x="6254680" y="5244859"/>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4" name="Content Placeholder 5">
            <a:extLst>
              <a:ext uri="{FF2B5EF4-FFF2-40B4-BE49-F238E27FC236}">
                <a16:creationId xmlns:a16="http://schemas.microsoft.com/office/drawing/2014/main" id="{66A61376-EFEB-4A8E-D01A-629809731DCA}"/>
              </a:ext>
            </a:extLst>
          </p:cNvPr>
          <p:cNvSpPr>
            <a:spLocks noGrp="1"/>
          </p:cNvSpPr>
          <p:nvPr>
            <p:ph sz="quarter" idx="20" hasCustomPrompt="1"/>
          </p:nvPr>
        </p:nvSpPr>
        <p:spPr>
          <a:xfrm>
            <a:off x="2114001" y="2242123"/>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5" name="Content Placeholder 5">
            <a:extLst>
              <a:ext uri="{FF2B5EF4-FFF2-40B4-BE49-F238E27FC236}">
                <a16:creationId xmlns:a16="http://schemas.microsoft.com/office/drawing/2014/main" id="{273CF30B-A313-CFA4-A092-720AD5B2B458}"/>
              </a:ext>
            </a:extLst>
          </p:cNvPr>
          <p:cNvSpPr>
            <a:spLocks noGrp="1"/>
          </p:cNvSpPr>
          <p:nvPr>
            <p:ph sz="quarter" idx="21" hasCustomPrompt="1"/>
          </p:nvPr>
        </p:nvSpPr>
        <p:spPr>
          <a:xfrm>
            <a:off x="6478967" y="2897730"/>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6" name="Content Placeholder 5">
            <a:extLst>
              <a:ext uri="{FF2B5EF4-FFF2-40B4-BE49-F238E27FC236}">
                <a16:creationId xmlns:a16="http://schemas.microsoft.com/office/drawing/2014/main" id="{A2B2E1C8-8016-981A-B8D1-26460005B866}"/>
              </a:ext>
            </a:extLst>
          </p:cNvPr>
          <p:cNvSpPr>
            <a:spLocks noGrp="1"/>
          </p:cNvSpPr>
          <p:nvPr>
            <p:ph sz="quarter" idx="22" hasCustomPrompt="1"/>
          </p:nvPr>
        </p:nvSpPr>
        <p:spPr>
          <a:xfrm>
            <a:off x="4115330" y="3932900"/>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sp>
        <p:nvSpPr>
          <p:cNvPr id="17" name="Content Placeholder 5">
            <a:extLst>
              <a:ext uri="{FF2B5EF4-FFF2-40B4-BE49-F238E27FC236}">
                <a16:creationId xmlns:a16="http://schemas.microsoft.com/office/drawing/2014/main" id="{150BD443-7EDB-FCDE-DF09-D5D97048B550}"/>
              </a:ext>
            </a:extLst>
          </p:cNvPr>
          <p:cNvSpPr>
            <a:spLocks noGrp="1"/>
          </p:cNvSpPr>
          <p:nvPr>
            <p:ph sz="quarter" idx="23" hasCustomPrompt="1"/>
          </p:nvPr>
        </p:nvSpPr>
        <p:spPr>
          <a:xfrm>
            <a:off x="8583813" y="4519496"/>
            <a:ext cx="2156075" cy="1846053"/>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chemeClr val="tx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tx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1</a:t>
            </a:r>
          </a:p>
          <a:p>
            <a:pPr lvl="1"/>
            <a:r>
              <a:rPr lang="en-US"/>
              <a:t>2</a:t>
            </a:r>
          </a:p>
          <a:p>
            <a:pPr lvl="2"/>
            <a:r>
              <a:rPr lang="en-US"/>
              <a:t>3</a:t>
            </a:r>
          </a:p>
          <a:p>
            <a:pPr lvl="3"/>
            <a:r>
              <a:rPr lang="en-US"/>
              <a:t>4</a:t>
            </a:r>
            <a:endParaRPr lang="en-SA"/>
          </a:p>
        </p:txBody>
      </p:sp>
      <p:pic>
        <p:nvPicPr>
          <p:cNvPr id="7" name="Picture 6">
            <a:extLst>
              <a:ext uri="{FF2B5EF4-FFF2-40B4-BE49-F238E27FC236}">
                <a16:creationId xmlns:a16="http://schemas.microsoft.com/office/drawing/2014/main" id="{B8DE323E-2F7E-B921-3F2C-4A9553385D66}"/>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391948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8F816B-A426-C055-FEF0-AB008B116325}"/>
              </a:ext>
            </a:extLst>
          </p:cNvPr>
          <p:cNvPicPr>
            <a:picLocks noChangeAspect="1"/>
          </p:cNvPicPr>
          <p:nvPr userDrawn="1"/>
        </p:nvPicPr>
        <p:blipFill rotWithShape="1">
          <a:blip r:embed="rId2">
            <a:alphaModFix amt="10000"/>
          </a:blip>
          <a:srcRect l="1821" r="2664"/>
          <a:stretch/>
        </p:blipFill>
        <p:spPr>
          <a:xfrm>
            <a:off x="-1" y="0"/>
            <a:ext cx="11645069" cy="6858000"/>
          </a:xfrm>
          <a:prstGeom prst="rect">
            <a:avLst/>
          </a:prstGeom>
        </p:spPr>
      </p:pic>
      <p:pic>
        <p:nvPicPr>
          <p:cNvPr id="2" name="Picture 1">
            <a:extLst>
              <a:ext uri="{FF2B5EF4-FFF2-40B4-BE49-F238E27FC236}">
                <a16:creationId xmlns:a16="http://schemas.microsoft.com/office/drawing/2014/main" id="{C6AAF740-63A7-C711-C0A8-FE0053A8DF25}"/>
              </a:ext>
            </a:extLst>
          </p:cNvPr>
          <p:cNvPicPr>
            <a:picLocks noChangeAspect="1"/>
          </p:cNvPicPr>
          <p:nvPr userDrawn="1"/>
        </p:nvPicPr>
        <p:blipFill>
          <a:blip r:embed="rId3"/>
          <a:stretch>
            <a:fillRect/>
          </a:stretch>
        </p:blipFill>
        <p:spPr>
          <a:xfrm>
            <a:off x="307602" y="199966"/>
            <a:ext cx="619329" cy="612833"/>
          </a:xfrm>
          <a:prstGeom prst="rect">
            <a:avLst/>
          </a:prstGeom>
        </p:spPr>
      </p:pic>
      <p:sp>
        <p:nvSpPr>
          <p:cNvPr id="3" name="Content Placeholder 4">
            <a:extLst>
              <a:ext uri="{FF2B5EF4-FFF2-40B4-BE49-F238E27FC236}">
                <a16:creationId xmlns:a16="http://schemas.microsoft.com/office/drawing/2014/main" id="{4782E6BE-1AF2-BC7F-5D18-23363EFE4CE9}"/>
              </a:ext>
            </a:extLst>
          </p:cNvPr>
          <p:cNvSpPr>
            <a:spLocks noGrp="1"/>
          </p:cNvSpPr>
          <p:nvPr>
            <p:ph sz="quarter" idx="11" hasCustomPrompt="1"/>
          </p:nvPr>
        </p:nvSpPr>
        <p:spPr>
          <a:xfrm>
            <a:off x="1312084" y="273386"/>
            <a:ext cx="9779207"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5">
            <a:extLst>
              <a:ext uri="{FF2B5EF4-FFF2-40B4-BE49-F238E27FC236}">
                <a16:creationId xmlns:a16="http://schemas.microsoft.com/office/drawing/2014/main" id="{80A694D7-5BCC-4A9D-69AC-915F19D98E82}"/>
              </a:ext>
            </a:extLst>
          </p:cNvPr>
          <p:cNvSpPr>
            <a:spLocks noGrp="1"/>
          </p:cNvSpPr>
          <p:nvPr>
            <p:ph sz="quarter" idx="12"/>
          </p:nvPr>
        </p:nvSpPr>
        <p:spPr>
          <a:xfrm>
            <a:off x="1312863" y="957532"/>
            <a:ext cx="9779207" cy="5209906"/>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6" name="Picture 5">
            <a:extLst>
              <a:ext uri="{FF2B5EF4-FFF2-40B4-BE49-F238E27FC236}">
                <a16:creationId xmlns:a16="http://schemas.microsoft.com/office/drawing/2014/main" id="{DC90E6CC-F3B8-11DB-E2EF-5E8483285CAE}"/>
              </a:ext>
            </a:extLst>
          </p:cNvPr>
          <p:cNvPicPr>
            <a:picLocks noChangeAspect="1"/>
          </p:cNvPicPr>
          <p:nvPr userDrawn="1"/>
        </p:nvPicPr>
        <p:blipFill>
          <a:blip r:embed="rId4"/>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1230625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a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A7F18F-E8D2-549B-1223-D714F7753192}"/>
              </a:ext>
            </a:extLst>
          </p:cNvPr>
          <p:cNvSpPr/>
          <p:nvPr userDrawn="1"/>
        </p:nvSpPr>
        <p:spPr>
          <a:xfrm>
            <a:off x="234175" y="3648364"/>
            <a:ext cx="11689969" cy="2956285"/>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Hexagon 3">
            <a:extLst>
              <a:ext uri="{FF2B5EF4-FFF2-40B4-BE49-F238E27FC236}">
                <a16:creationId xmlns:a16="http://schemas.microsoft.com/office/drawing/2014/main" id="{829743D3-F1D2-E9A5-B4D9-D0E73C548067}"/>
              </a:ext>
            </a:extLst>
          </p:cNvPr>
          <p:cNvSpPr/>
          <p:nvPr userDrawn="1"/>
        </p:nvSpPr>
        <p:spPr>
          <a:xfrm rot="5400000">
            <a:off x="3852195" y="1596324"/>
            <a:ext cx="4487611" cy="3851062"/>
          </a:xfrm>
          <a:prstGeom prst="hexagon">
            <a:avLst/>
          </a:prstGeom>
          <a:solidFill>
            <a:srgbClr val="00A6A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6F649007-8A49-7845-332C-4F0BF5E13FDC}"/>
              </a:ext>
            </a:extLst>
          </p:cNvPr>
          <p:cNvSpPr>
            <a:spLocks noGrp="1"/>
          </p:cNvSpPr>
          <p:nvPr>
            <p:ph sz="quarter" idx="10" hasCustomPrompt="1"/>
          </p:nvPr>
        </p:nvSpPr>
        <p:spPr>
          <a:xfrm>
            <a:off x="396815" y="967313"/>
            <a:ext cx="3618166" cy="1603357"/>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8" name="Content Placeholder 4">
            <a:extLst>
              <a:ext uri="{FF2B5EF4-FFF2-40B4-BE49-F238E27FC236}">
                <a16:creationId xmlns:a16="http://schemas.microsoft.com/office/drawing/2014/main" id="{691463BB-9579-31BD-96B3-779CC91658DE}"/>
              </a:ext>
            </a:extLst>
          </p:cNvPr>
          <p:cNvSpPr>
            <a:spLocks noGrp="1"/>
          </p:cNvSpPr>
          <p:nvPr>
            <p:ph sz="quarter" idx="12" hasCustomPrompt="1"/>
          </p:nvPr>
        </p:nvSpPr>
        <p:spPr>
          <a:xfrm>
            <a:off x="8162747" y="967314"/>
            <a:ext cx="3632438" cy="1603358"/>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4">
            <a:extLst>
              <a:ext uri="{FF2B5EF4-FFF2-40B4-BE49-F238E27FC236}">
                <a16:creationId xmlns:a16="http://schemas.microsoft.com/office/drawing/2014/main" id="{DB507B06-7F84-14B7-12B5-5D4C212DEEA7}"/>
              </a:ext>
            </a:extLst>
          </p:cNvPr>
          <p:cNvSpPr>
            <a:spLocks noGrp="1"/>
          </p:cNvSpPr>
          <p:nvPr>
            <p:ph sz="quarter" idx="14" hasCustomPrompt="1"/>
          </p:nvPr>
        </p:nvSpPr>
        <p:spPr>
          <a:xfrm>
            <a:off x="4233227" y="2318367"/>
            <a:ext cx="3714362"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 RC3</a:t>
            </a:r>
            <a:endParaRPr lang="en-SA"/>
          </a:p>
        </p:txBody>
      </p:sp>
      <p:pic>
        <p:nvPicPr>
          <p:cNvPr id="2" name="Picture 1">
            <a:extLst>
              <a:ext uri="{FF2B5EF4-FFF2-40B4-BE49-F238E27FC236}">
                <a16:creationId xmlns:a16="http://schemas.microsoft.com/office/drawing/2014/main" id="{0C718A38-F0CD-269D-9CD0-DA7E6BA10259}"/>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11" name="Content Placeholder 5">
            <a:extLst>
              <a:ext uri="{FF2B5EF4-FFF2-40B4-BE49-F238E27FC236}">
                <a16:creationId xmlns:a16="http://schemas.microsoft.com/office/drawing/2014/main" id="{51D846ED-9469-B160-F659-D30CC1EB9157}"/>
              </a:ext>
            </a:extLst>
          </p:cNvPr>
          <p:cNvSpPr>
            <a:spLocks noGrp="1"/>
          </p:cNvSpPr>
          <p:nvPr>
            <p:ph sz="quarter" idx="15"/>
          </p:nvPr>
        </p:nvSpPr>
        <p:spPr>
          <a:xfrm>
            <a:off x="396815" y="3907766"/>
            <a:ext cx="3618166" cy="2481369"/>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2" name="Content Placeholder 5">
            <a:extLst>
              <a:ext uri="{FF2B5EF4-FFF2-40B4-BE49-F238E27FC236}">
                <a16:creationId xmlns:a16="http://schemas.microsoft.com/office/drawing/2014/main" id="{CF685C76-39FE-6542-01EA-75FBB5DC458A}"/>
              </a:ext>
            </a:extLst>
          </p:cNvPr>
          <p:cNvSpPr>
            <a:spLocks noGrp="1"/>
          </p:cNvSpPr>
          <p:nvPr>
            <p:ph sz="quarter" idx="16"/>
          </p:nvPr>
        </p:nvSpPr>
        <p:spPr>
          <a:xfrm>
            <a:off x="8177842" y="3907766"/>
            <a:ext cx="3618166" cy="2481369"/>
          </a:xfrm>
          <a:prstGeom prst="rect">
            <a:avLst/>
          </a:prstGeom>
        </p:spPr>
        <p:txBody>
          <a:bodyPr/>
          <a:lstStyle>
            <a:lvl1pPr>
              <a:spcBef>
                <a:spcPts val="0"/>
              </a:spcBef>
              <a:spcAft>
                <a:spcPts val="1000"/>
              </a:spcAft>
              <a:defRPr sz="1800" b="0" i="0">
                <a:solidFill>
                  <a:schemeClr val="bg1"/>
                </a:solidFill>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solidFill>
                  <a:schemeClr val="bg1"/>
                </a:solidFill>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13" name="Content Placeholder 5">
            <a:extLst>
              <a:ext uri="{FF2B5EF4-FFF2-40B4-BE49-F238E27FC236}">
                <a16:creationId xmlns:a16="http://schemas.microsoft.com/office/drawing/2014/main" id="{D4E9E84F-90AD-E16C-E948-C9244B345212}"/>
              </a:ext>
            </a:extLst>
          </p:cNvPr>
          <p:cNvSpPr>
            <a:spLocks noGrp="1"/>
          </p:cNvSpPr>
          <p:nvPr>
            <p:ph sz="quarter" idx="17"/>
          </p:nvPr>
        </p:nvSpPr>
        <p:spPr>
          <a:xfrm>
            <a:off x="4241290" y="3029918"/>
            <a:ext cx="3714362"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7" name="Picture 6">
            <a:extLst>
              <a:ext uri="{FF2B5EF4-FFF2-40B4-BE49-F238E27FC236}">
                <a16:creationId xmlns:a16="http://schemas.microsoft.com/office/drawing/2014/main" id="{81CE167B-7EC8-5FBC-A23A-7C1CAB927566}"/>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426313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de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9C5A9C-E4A5-C254-785E-C57E82CF82DE}"/>
              </a:ext>
            </a:extLst>
          </p:cNvPr>
          <p:cNvSpPr/>
          <p:nvPr userDrawn="1"/>
        </p:nvSpPr>
        <p:spPr>
          <a:xfrm>
            <a:off x="234175" y="3648364"/>
            <a:ext cx="11689969" cy="2956285"/>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4" name="Hexagon 3">
            <a:extLst>
              <a:ext uri="{FF2B5EF4-FFF2-40B4-BE49-F238E27FC236}">
                <a16:creationId xmlns:a16="http://schemas.microsoft.com/office/drawing/2014/main" id="{91E3736A-A1D6-C2CD-CE35-DBC1DBBEE1F2}"/>
              </a:ext>
            </a:extLst>
          </p:cNvPr>
          <p:cNvSpPr/>
          <p:nvPr userDrawn="1"/>
        </p:nvSpPr>
        <p:spPr>
          <a:xfrm rot="5400000">
            <a:off x="4127571" y="1739785"/>
            <a:ext cx="3936858" cy="3378431"/>
          </a:xfrm>
          <a:prstGeom prst="hexagon">
            <a:avLst/>
          </a:prstGeom>
          <a:solidFill>
            <a:schemeClr val="bg1"/>
          </a:solidFill>
          <a:ln w="57150">
            <a:solidFill>
              <a:srgbClr val="00A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Hexagon 5">
            <a:extLst>
              <a:ext uri="{FF2B5EF4-FFF2-40B4-BE49-F238E27FC236}">
                <a16:creationId xmlns:a16="http://schemas.microsoft.com/office/drawing/2014/main" id="{8379A4F2-9EF7-B73C-4474-0528A879C6A5}"/>
              </a:ext>
            </a:extLst>
          </p:cNvPr>
          <p:cNvSpPr/>
          <p:nvPr userDrawn="1"/>
        </p:nvSpPr>
        <p:spPr>
          <a:xfrm rot="5400000">
            <a:off x="2029792" y="1982934"/>
            <a:ext cx="3274090" cy="2809674"/>
          </a:xfrm>
          <a:prstGeom prst="hexagon">
            <a:avLst/>
          </a:prstGeom>
          <a:solidFill>
            <a:srgbClr val="00A6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7" name="Hexagon 6">
            <a:extLst>
              <a:ext uri="{FF2B5EF4-FFF2-40B4-BE49-F238E27FC236}">
                <a16:creationId xmlns:a16="http://schemas.microsoft.com/office/drawing/2014/main" id="{805263F0-2070-DB8E-B351-69716B24A5E3}"/>
              </a:ext>
            </a:extLst>
          </p:cNvPr>
          <p:cNvSpPr/>
          <p:nvPr userDrawn="1"/>
        </p:nvSpPr>
        <p:spPr>
          <a:xfrm rot="5400000">
            <a:off x="6888119" y="1982934"/>
            <a:ext cx="3274090" cy="2809674"/>
          </a:xfrm>
          <a:prstGeom prst="hexagon">
            <a:avLst/>
          </a:prstGeom>
          <a:solidFill>
            <a:srgbClr val="00A6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9" name="Content Placeholder 4">
            <a:extLst>
              <a:ext uri="{FF2B5EF4-FFF2-40B4-BE49-F238E27FC236}">
                <a16:creationId xmlns:a16="http://schemas.microsoft.com/office/drawing/2014/main" id="{82EE8ABD-9FE3-D8DD-56A1-50FED0C6E30D}"/>
              </a:ext>
            </a:extLst>
          </p:cNvPr>
          <p:cNvSpPr>
            <a:spLocks noGrp="1"/>
          </p:cNvSpPr>
          <p:nvPr>
            <p:ph sz="quarter" idx="14" hasCustomPrompt="1"/>
          </p:nvPr>
        </p:nvSpPr>
        <p:spPr>
          <a:xfrm>
            <a:off x="2261999" y="2441145"/>
            <a:ext cx="2777719"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a:t>
            </a:r>
            <a:endParaRPr lang="en-SA"/>
          </a:p>
        </p:txBody>
      </p:sp>
      <p:sp>
        <p:nvSpPr>
          <p:cNvPr id="12" name="Content Placeholder 4">
            <a:extLst>
              <a:ext uri="{FF2B5EF4-FFF2-40B4-BE49-F238E27FC236}">
                <a16:creationId xmlns:a16="http://schemas.microsoft.com/office/drawing/2014/main" id="{15F3B0C0-7B0A-CDEC-B282-5BBF0B78924C}"/>
              </a:ext>
            </a:extLst>
          </p:cNvPr>
          <p:cNvSpPr>
            <a:spLocks noGrp="1"/>
          </p:cNvSpPr>
          <p:nvPr>
            <p:ph sz="quarter" idx="16" hasCustomPrompt="1"/>
          </p:nvPr>
        </p:nvSpPr>
        <p:spPr>
          <a:xfrm>
            <a:off x="7133101" y="2441145"/>
            <a:ext cx="2777719" cy="480514"/>
          </a:xfrm>
          <a:prstGeom prst="rect">
            <a:avLst/>
          </a:prstGeom>
        </p:spPr>
        <p:txBody>
          <a:bodyPr/>
          <a:lstStyle>
            <a:lvl1pPr marL="0" indent="0" algn="ctr">
              <a:buNone/>
              <a:defRPr b="1" i="0">
                <a:solidFill>
                  <a:schemeClr val="bg1"/>
                </a:solidFill>
                <a:latin typeface="Arial" panose="020B0604020202020204" pitchFamily="34" charset="0"/>
                <a:cs typeface="Arial" panose="020B0604020202020204" pitchFamily="34" charset="0"/>
              </a:defRPr>
            </a:lvl1pPr>
          </a:lstStyle>
          <a:p>
            <a:r>
              <a:rPr lang="pt-PT"/>
              <a:t>RC3 RC3 RC3</a:t>
            </a:r>
            <a:endParaRPr lang="en-SA"/>
          </a:p>
        </p:txBody>
      </p:sp>
      <p:pic>
        <p:nvPicPr>
          <p:cNvPr id="2" name="Picture 1">
            <a:extLst>
              <a:ext uri="{FF2B5EF4-FFF2-40B4-BE49-F238E27FC236}">
                <a16:creationId xmlns:a16="http://schemas.microsoft.com/office/drawing/2014/main" id="{EE430E0D-F1DE-8F94-5A33-65BE2883B06E}"/>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4">
            <a:extLst>
              <a:ext uri="{FF2B5EF4-FFF2-40B4-BE49-F238E27FC236}">
                <a16:creationId xmlns:a16="http://schemas.microsoft.com/office/drawing/2014/main" id="{470124F8-98EE-9257-D699-0C6A38C7AD9C}"/>
              </a:ext>
            </a:extLst>
          </p:cNvPr>
          <p:cNvSpPr>
            <a:spLocks noGrp="1"/>
          </p:cNvSpPr>
          <p:nvPr>
            <p:ph sz="quarter" idx="11" hasCustomPrompt="1"/>
          </p:nvPr>
        </p:nvSpPr>
        <p:spPr>
          <a:xfrm>
            <a:off x="1312084" y="273386"/>
            <a:ext cx="9889316"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sp>
        <p:nvSpPr>
          <p:cNvPr id="10" name="Content Placeholder 5">
            <a:extLst>
              <a:ext uri="{FF2B5EF4-FFF2-40B4-BE49-F238E27FC236}">
                <a16:creationId xmlns:a16="http://schemas.microsoft.com/office/drawing/2014/main" id="{2D97A49A-8F6F-1FE3-8C2A-E2840196E524}"/>
              </a:ext>
            </a:extLst>
          </p:cNvPr>
          <p:cNvSpPr>
            <a:spLocks noGrp="1"/>
          </p:cNvSpPr>
          <p:nvPr>
            <p:ph sz="quarter" idx="17"/>
          </p:nvPr>
        </p:nvSpPr>
        <p:spPr>
          <a:xfrm>
            <a:off x="2281180" y="3029918"/>
            <a:ext cx="2796860"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5">
            <a:extLst>
              <a:ext uri="{FF2B5EF4-FFF2-40B4-BE49-F238E27FC236}">
                <a16:creationId xmlns:a16="http://schemas.microsoft.com/office/drawing/2014/main" id="{53E071B0-74E5-D13E-FE4C-C3DD39937D07}"/>
              </a:ext>
            </a:extLst>
          </p:cNvPr>
          <p:cNvSpPr>
            <a:spLocks noGrp="1"/>
          </p:cNvSpPr>
          <p:nvPr>
            <p:ph sz="quarter" idx="18"/>
          </p:nvPr>
        </p:nvSpPr>
        <p:spPr>
          <a:xfrm>
            <a:off x="7137852" y="3029918"/>
            <a:ext cx="2796860" cy="1774995"/>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chemeClr val="bg1"/>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chemeClr val="bg1"/>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5">
            <a:extLst>
              <a:ext uri="{FF2B5EF4-FFF2-40B4-BE49-F238E27FC236}">
                <a16:creationId xmlns:a16="http://schemas.microsoft.com/office/drawing/2014/main" id="{712AAC76-2A82-6077-C4BB-169B43FE083F}"/>
              </a:ext>
            </a:extLst>
          </p:cNvPr>
          <p:cNvSpPr>
            <a:spLocks noGrp="1"/>
          </p:cNvSpPr>
          <p:nvPr>
            <p:ph sz="quarter" idx="19"/>
          </p:nvPr>
        </p:nvSpPr>
        <p:spPr>
          <a:xfrm>
            <a:off x="5071674" y="1992702"/>
            <a:ext cx="2042287" cy="281221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1" name="Picture 10">
            <a:extLst>
              <a:ext uri="{FF2B5EF4-FFF2-40B4-BE49-F238E27FC236}">
                <a16:creationId xmlns:a16="http://schemas.microsoft.com/office/drawing/2014/main" id="{23C35EF0-2C03-2A41-5E17-1603E9AB4F60}"/>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141674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665453-7A40-70FD-F2A4-3C53FB29C259}"/>
              </a:ext>
            </a:extLst>
          </p:cNvPr>
          <p:cNvSpPr/>
          <p:nvPr userDrawn="1"/>
        </p:nvSpPr>
        <p:spPr>
          <a:xfrm>
            <a:off x="234175" y="5818908"/>
            <a:ext cx="11736151" cy="665018"/>
          </a:xfrm>
          <a:prstGeom prst="rect">
            <a:avLst/>
          </a:prstGeom>
          <a:solidFill>
            <a:srgbClr val="00A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3" name="Rectangle 2">
            <a:extLst>
              <a:ext uri="{FF2B5EF4-FFF2-40B4-BE49-F238E27FC236}">
                <a16:creationId xmlns:a16="http://schemas.microsoft.com/office/drawing/2014/main" id="{A43D0BD6-4A44-7DFE-F3AD-1C7588D12567}"/>
              </a:ext>
            </a:extLst>
          </p:cNvPr>
          <p:cNvSpPr/>
          <p:nvPr userDrawn="1"/>
        </p:nvSpPr>
        <p:spPr>
          <a:xfrm>
            <a:off x="234175" y="5973293"/>
            <a:ext cx="11736151" cy="665018"/>
          </a:xfrm>
          <a:prstGeom prst="rect">
            <a:avLst/>
          </a:prstGeom>
          <a:solidFill>
            <a:srgbClr val="27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A"/>
          </a:p>
        </p:txBody>
      </p:sp>
      <p:sp>
        <p:nvSpPr>
          <p:cNvPr id="6" name="Content Placeholder 4">
            <a:extLst>
              <a:ext uri="{FF2B5EF4-FFF2-40B4-BE49-F238E27FC236}">
                <a16:creationId xmlns:a16="http://schemas.microsoft.com/office/drawing/2014/main" id="{68D2CA2C-B13C-3F7B-87C6-593BD44490F8}"/>
              </a:ext>
            </a:extLst>
          </p:cNvPr>
          <p:cNvSpPr>
            <a:spLocks noGrp="1"/>
          </p:cNvSpPr>
          <p:nvPr>
            <p:ph sz="quarter" idx="11" hasCustomPrompt="1"/>
          </p:nvPr>
        </p:nvSpPr>
        <p:spPr>
          <a:xfrm>
            <a:off x="1312084" y="273386"/>
            <a:ext cx="9779207" cy="556665"/>
          </a:xfrm>
          <a:prstGeom prst="rect">
            <a:avLst/>
          </a:prstGeom>
        </p:spPr>
        <p:txBody>
          <a:bodyPr/>
          <a:lstStyle>
            <a:lvl1pPr marL="0" indent="0">
              <a:buNone/>
              <a:defRPr b="1" i="0">
                <a:solidFill>
                  <a:srgbClr val="00A6AA"/>
                </a:solidFill>
                <a:latin typeface="Arial" panose="020B0604020202020204" pitchFamily="34" charset="0"/>
                <a:cs typeface="Arial" panose="020B0604020202020204" pitchFamily="34" charset="0"/>
              </a:defRPr>
            </a:lvl1pPr>
          </a:lstStyle>
          <a:p>
            <a:r>
              <a:rPr lang="pt-PT"/>
              <a:t>Resilient Computing and Cybersecurity Center</a:t>
            </a:r>
            <a:endParaRPr lang="en-SA"/>
          </a:p>
        </p:txBody>
      </p:sp>
      <p:pic>
        <p:nvPicPr>
          <p:cNvPr id="7" name="Picture 6">
            <a:extLst>
              <a:ext uri="{FF2B5EF4-FFF2-40B4-BE49-F238E27FC236}">
                <a16:creationId xmlns:a16="http://schemas.microsoft.com/office/drawing/2014/main" id="{6F30F2B9-EC76-77B0-96A7-B5EBB87915BE}"/>
              </a:ext>
            </a:extLst>
          </p:cNvPr>
          <p:cNvPicPr>
            <a:picLocks noChangeAspect="1"/>
          </p:cNvPicPr>
          <p:nvPr userDrawn="1"/>
        </p:nvPicPr>
        <p:blipFill>
          <a:blip r:embed="rId2"/>
          <a:stretch>
            <a:fillRect/>
          </a:stretch>
        </p:blipFill>
        <p:spPr>
          <a:xfrm>
            <a:off x="307602" y="199966"/>
            <a:ext cx="619329" cy="612833"/>
          </a:xfrm>
          <a:prstGeom prst="rect">
            <a:avLst/>
          </a:prstGeom>
        </p:spPr>
      </p:pic>
      <p:sp>
        <p:nvSpPr>
          <p:cNvPr id="5" name="Content Placeholder 5">
            <a:extLst>
              <a:ext uri="{FF2B5EF4-FFF2-40B4-BE49-F238E27FC236}">
                <a16:creationId xmlns:a16="http://schemas.microsoft.com/office/drawing/2014/main" id="{01AD012C-E48A-B2E1-AB2C-44092E9CAF90}"/>
              </a:ext>
            </a:extLst>
          </p:cNvPr>
          <p:cNvSpPr>
            <a:spLocks noGrp="1"/>
          </p:cNvSpPr>
          <p:nvPr>
            <p:ph sz="quarter" idx="12"/>
          </p:nvPr>
        </p:nvSpPr>
        <p:spPr>
          <a:xfrm>
            <a:off x="1312863" y="957532"/>
            <a:ext cx="9779207" cy="4706991"/>
          </a:xfrm>
          <a:prstGeom prst="rect">
            <a:avLst/>
          </a:prstGeom>
        </p:spPr>
        <p:txBody>
          <a:bodyPr/>
          <a:lstStyle>
            <a:lvl1pPr>
              <a:spcBef>
                <a:spcPts val="0"/>
              </a:spcBef>
              <a:spcAft>
                <a:spcPts val="1000"/>
              </a:spcAft>
              <a:defRPr sz="1800" b="0" i="0">
                <a:latin typeface="Arial" panose="020B0604020202020204" pitchFamily="34" charset="0"/>
                <a:cs typeface="Arial" panose="020B0604020202020204" pitchFamily="34" charset="0"/>
              </a:defRPr>
            </a:lvl1pPr>
            <a:lvl2pPr>
              <a:defRPr sz="1800" b="0" i="1">
                <a:solidFill>
                  <a:srgbClr val="9C6FAE"/>
                </a:solidFill>
                <a:latin typeface="Arial" panose="020B0604020202020204" pitchFamily="34" charset="0"/>
                <a:cs typeface="Arial" panose="020B0604020202020204" pitchFamily="34" charset="0"/>
              </a:defRPr>
            </a:lvl2pPr>
            <a:lvl3pPr marL="1143000" indent="-228600">
              <a:spcBef>
                <a:spcPts val="1000"/>
              </a:spcBef>
              <a:buFont typeface="Apple Symbols" panose="02000000000000000000" pitchFamily="2" charset="-79"/>
              <a:buChar char="⎼"/>
              <a:defRPr sz="1600" b="0" i="0">
                <a:latin typeface="Arial" panose="020B0604020202020204" pitchFamily="34" charset="0"/>
                <a:cs typeface="Arial" panose="020B0604020202020204" pitchFamily="34" charset="0"/>
              </a:defRPr>
            </a:lvl3pPr>
            <a:lvl4pPr marL="1600200" indent="-228600">
              <a:buFont typeface="Apple Symbols" panose="02000000000000000000" pitchFamily="2" charset="-79"/>
              <a:buChar char="⎼"/>
              <a:defRPr sz="1600" b="0" i="1">
                <a:solidFill>
                  <a:srgbClr val="F18F00"/>
                </a:solidFill>
                <a:latin typeface="Arial" panose="020B0604020202020204" pitchFamily="34" charset="0"/>
                <a:cs typeface="Arial" panose="020B0604020202020204" pitchFamily="34" charset="0"/>
              </a:defRPr>
            </a:lvl4pPr>
            <a:lvl5pPr marL="2057400" indent="-228600">
              <a:spcBef>
                <a:spcPts val="1000"/>
              </a:spcBef>
              <a:buFont typeface="Wingdings" pitchFamily="2" charset="2"/>
              <a:buChar char="§"/>
              <a:defRPr sz="14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pic>
        <p:nvPicPr>
          <p:cNvPr id="8" name="Picture 7">
            <a:extLst>
              <a:ext uri="{FF2B5EF4-FFF2-40B4-BE49-F238E27FC236}">
                <a16:creationId xmlns:a16="http://schemas.microsoft.com/office/drawing/2014/main" id="{2DA85304-2E36-C4D4-D866-51A381A21E9C}"/>
              </a:ext>
            </a:extLst>
          </p:cNvPr>
          <p:cNvPicPr>
            <a:picLocks noChangeAspect="1"/>
          </p:cNvPicPr>
          <p:nvPr userDrawn="1"/>
        </p:nvPicPr>
        <p:blipFill>
          <a:blip r:embed="rId3"/>
          <a:stretch>
            <a:fillRect/>
          </a:stretch>
        </p:blipFill>
        <p:spPr>
          <a:xfrm>
            <a:off x="11256170" y="259600"/>
            <a:ext cx="578533" cy="556946"/>
          </a:xfrm>
          <a:prstGeom prst="rect">
            <a:avLst/>
          </a:prstGeom>
        </p:spPr>
      </p:pic>
    </p:spTree>
    <p:extLst>
      <p:ext uri="{BB962C8B-B14F-4D97-AF65-F5344CB8AC3E}">
        <p14:creationId xmlns:p14="http://schemas.microsoft.com/office/powerpoint/2010/main" val="261020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63529"/>
      </p:ext>
    </p:extLst>
  </p:cSld>
  <p:clrMap bg1="lt1" tx1="dk1" bg2="lt2" tx2="dk2" accent1="accent1" accent2="accent2" accent3="accent3" accent4="accent4" accent5="accent5" accent6="accent6" hlink="hlink" folHlink="folHlink"/>
  <p:sldLayoutIdLst>
    <p:sldLayoutId id="2147483663" r:id="rId1"/>
    <p:sldLayoutId id="2147483685" r:id="rId2"/>
    <p:sldLayoutId id="2147483677" r:id="rId3"/>
    <p:sldLayoutId id="2147483689" r:id="rId4"/>
    <p:sldLayoutId id="2147483687" r:id="rId5"/>
    <p:sldLayoutId id="2147483686" r:id="rId6"/>
    <p:sldLayoutId id="2147483682" r:id="rId7"/>
    <p:sldLayoutId id="2147483684" r:id="rId8"/>
    <p:sldLayoutId id="2147483675" r:id="rId9"/>
    <p:sldLayoutId id="2147483674" r:id="rId10"/>
    <p:sldLayoutId id="2147483669" r:id="rId11"/>
    <p:sldLayoutId id="2147483683" r:id="rId12"/>
    <p:sldLayoutId id="2147483679" r:id="rId13"/>
    <p:sldLayoutId id="2147483664" r:id="rId14"/>
    <p:sldLayoutId id="2147483678" r:id="rId15"/>
    <p:sldLayoutId id="2147483665" r:id="rId16"/>
    <p:sldLayoutId id="21474836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0681C4-234F-C504-A651-A166E9AFC376}"/>
              </a:ext>
            </a:extLst>
          </p:cNvPr>
          <p:cNvSpPr>
            <a:spLocks noGrp="1"/>
          </p:cNvSpPr>
          <p:nvPr>
            <p:ph sz="quarter" idx="10"/>
          </p:nvPr>
        </p:nvSpPr>
        <p:spPr/>
        <p:txBody>
          <a:bodyPr/>
          <a:lstStyle/>
          <a:p>
            <a:r>
              <a:rPr lang="en-US"/>
              <a:t>NCA Sponsored Training</a:t>
            </a:r>
          </a:p>
          <a:p>
            <a:r>
              <a:rPr lang="en-US" sz="2400" b="0"/>
              <a:t>Day 1 – Afternoon Session (Theory)</a:t>
            </a:r>
            <a:endParaRPr lang="en-SA" sz="2400" b="0"/>
          </a:p>
        </p:txBody>
      </p:sp>
      <p:sp>
        <p:nvSpPr>
          <p:cNvPr id="3" name="Content Placeholder 2">
            <a:extLst>
              <a:ext uri="{FF2B5EF4-FFF2-40B4-BE49-F238E27FC236}">
                <a16:creationId xmlns:a16="http://schemas.microsoft.com/office/drawing/2014/main" id="{93342980-59EC-5835-6270-46BFAAE9E8E2}"/>
              </a:ext>
            </a:extLst>
          </p:cNvPr>
          <p:cNvSpPr>
            <a:spLocks noGrp="1"/>
          </p:cNvSpPr>
          <p:nvPr>
            <p:ph sz="quarter" idx="12"/>
          </p:nvPr>
        </p:nvSpPr>
        <p:spPr/>
        <p:txBody>
          <a:bodyPr lIns="91440" tIns="45720" rIns="91440" bIns="45720" anchor="t"/>
          <a:lstStyle/>
          <a:p>
            <a:pPr marL="0" indent="0">
              <a:buNone/>
            </a:pPr>
            <a:r>
              <a:rPr lang="en-US" sz="2800" b="1" dirty="0">
                <a:latin typeface="Arial"/>
                <a:cs typeface="Arial"/>
              </a:rPr>
              <a:t>Cryptography 101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latin typeface="Arial"/>
                <a:cs typeface="Arial"/>
              </a:rPr>
              <a:t>Presenter Name: Dr. Danish Vasan</a:t>
            </a:r>
          </a:p>
          <a:p>
            <a:pPr marL="0" indent="0">
              <a:buNone/>
            </a:pPr>
            <a:r>
              <a:rPr lang="en-US" dirty="0">
                <a:latin typeface="Arial"/>
                <a:cs typeface="Arial"/>
              </a:rPr>
              <a:t>City: </a:t>
            </a:r>
            <a:r>
              <a:rPr lang="en-GB" b="0" i="0" u="none" strike="noStrike" dirty="0">
                <a:solidFill>
                  <a:srgbClr val="001D35"/>
                </a:solidFill>
                <a:effectLst/>
                <a:latin typeface="Google Sans"/>
              </a:rPr>
              <a:t>Dhahran</a:t>
            </a:r>
            <a:endParaRPr lang="en-US" dirty="0">
              <a:latin typeface="Arial"/>
              <a:cs typeface="Arial"/>
            </a:endParaRPr>
          </a:p>
          <a:p>
            <a:pPr marL="0" indent="0">
              <a:buNone/>
            </a:pPr>
            <a:r>
              <a:rPr lang="en-US">
                <a:latin typeface="Arial"/>
                <a:cs typeface="Arial"/>
              </a:rPr>
              <a:t>15 February 2025</a:t>
            </a:r>
            <a:endParaRPr lang="en-US" dirty="0"/>
          </a:p>
          <a:p>
            <a:endParaRPr lang="en-US" dirty="0"/>
          </a:p>
          <a:p>
            <a:endParaRPr lang="en-SA"/>
          </a:p>
        </p:txBody>
      </p:sp>
    </p:spTree>
    <p:extLst>
      <p:ext uri="{BB962C8B-B14F-4D97-AF65-F5344CB8AC3E}">
        <p14:creationId xmlns:p14="http://schemas.microsoft.com/office/powerpoint/2010/main" val="2600511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Shift </a:t>
            </a:r>
            <a:r>
              <a:rPr lang="it-IT" err="1"/>
              <a:t>Cipher</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237568" y="1138767"/>
            <a:ext cx="9216676" cy="3055560"/>
          </a:xfrm>
        </p:spPr>
        <p:txBody>
          <a:bodyPr numCol="1"/>
          <a:lstStyle/>
          <a:p>
            <a:pPr>
              <a:lnSpc>
                <a:spcPct val="150000"/>
              </a:lnSpc>
            </a:pPr>
            <a:r>
              <a:rPr lang="en-US" sz="2800"/>
              <a:t>Also knows as Caesar Cipher</a:t>
            </a:r>
          </a:p>
          <a:p>
            <a:pPr>
              <a:lnSpc>
                <a:spcPct val="150000"/>
              </a:lnSpc>
            </a:pPr>
            <a:r>
              <a:rPr lang="en-US" sz="2800"/>
              <a:t>Shift (Rotate) letter by agreed-upon number</a:t>
            </a:r>
          </a:p>
          <a:p>
            <a:pPr>
              <a:lnSpc>
                <a:spcPct val="150000"/>
              </a:lnSpc>
            </a:pPr>
            <a:r>
              <a:rPr lang="en-US" sz="2800"/>
              <a:t>Recipient shifts back by the same number of letters</a:t>
            </a:r>
          </a:p>
          <a:p>
            <a:pPr>
              <a:lnSpc>
                <a:spcPct val="150000"/>
              </a:lnSpc>
            </a:pPr>
            <a:r>
              <a:rPr lang="en-US" sz="2800"/>
              <a:t>Used for hundreds of years after Caesar’s time!</a:t>
            </a:r>
          </a:p>
        </p:txBody>
      </p:sp>
      <p:grpSp>
        <p:nvGrpSpPr>
          <p:cNvPr id="6" name="Group 5">
            <a:extLst>
              <a:ext uri="{FF2B5EF4-FFF2-40B4-BE49-F238E27FC236}">
                <a16:creationId xmlns:a16="http://schemas.microsoft.com/office/drawing/2014/main" id="{B87E82F4-B1CF-2FEB-D21F-AA8AD76C12A1}"/>
              </a:ext>
            </a:extLst>
          </p:cNvPr>
          <p:cNvGrpSpPr/>
          <p:nvPr/>
        </p:nvGrpSpPr>
        <p:grpSpPr>
          <a:xfrm>
            <a:off x="498825" y="4474619"/>
            <a:ext cx="7511143" cy="937230"/>
            <a:chOff x="669471" y="4490947"/>
            <a:chExt cx="7511143" cy="937230"/>
          </a:xfrm>
        </p:grpSpPr>
        <p:sp>
          <p:nvSpPr>
            <p:cNvPr id="4" name="TextBox 3">
              <a:extLst>
                <a:ext uri="{FF2B5EF4-FFF2-40B4-BE49-F238E27FC236}">
                  <a16:creationId xmlns:a16="http://schemas.microsoft.com/office/drawing/2014/main" id="{840B61BC-D6CD-065A-79CE-539619D81494}"/>
                </a:ext>
              </a:extLst>
            </p:cNvPr>
            <p:cNvSpPr txBox="1"/>
            <p:nvPr/>
          </p:nvSpPr>
          <p:spPr>
            <a:xfrm>
              <a:off x="669471" y="4490947"/>
              <a:ext cx="7511143" cy="523220"/>
            </a:xfrm>
            <a:prstGeom prst="rect">
              <a:avLst/>
            </a:prstGeom>
            <a:noFill/>
          </p:spPr>
          <p:txBody>
            <a:bodyPr wrap="square" rtlCol="0">
              <a:spAutoFit/>
            </a:bodyPr>
            <a:lstStyle/>
            <a:p>
              <a:r>
                <a:rPr lang="pt-BR" sz="2800">
                  <a:solidFill>
                    <a:schemeClr val="accent1">
                      <a:lumMod val="75000"/>
                    </a:schemeClr>
                  </a:solidFill>
                </a:rPr>
                <a:t>A B C D E F G H I J K L M N O P Q R S T U V W X Y Z</a:t>
              </a:r>
              <a:endParaRPr lang="it-IT" sz="2800">
                <a:solidFill>
                  <a:schemeClr val="accent1">
                    <a:lumMod val="75000"/>
                  </a:schemeClr>
                </a:solidFill>
              </a:endParaRPr>
            </a:p>
          </p:txBody>
        </p:sp>
        <p:sp>
          <p:nvSpPr>
            <p:cNvPr id="5" name="TextBox 4">
              <a:extLst>
                <a:ext uri="{FF2B5EF4-FFF2-40B4-BE49-F238E27FC236}">
                  <a16:creationId xmlns:a16="http://schemas.microsoft.com/office/drawing/2014/main" id="{11048A7F-1500-BBCB-5504-EAB2343A917D}"/>
                </a:ext>
              </a:extLst>
            </p:cNvPr>
            <p:cNvSpPr txBox="1"/>
            <p:nvPr/>
          </p:nvSpPr>
          <p:spPr>
            <a:xfrm>
              <a:off x="669471" y="4904957"/>
              <a:ext cx="7511143" cy="523220"/>
            </a:xfrm>
            <a:prstGeom prst="rect">
              <a:avLst/>
            </a:prstGeom>
            <a:noFill/>
          </p:spPr>
          <p:txBody>
            <a:bodyPr wrap="square" rtlCol="0">
              <a:spAutoFit/>
            </a:bodyPr>
            <a:lstStyle/>
            <a:p>
              <a:r>
                <a:rPr lang="pt-BR" sz="2800">
                  <a:solidFill>
                    <a:schemeClr val="accent1">
                      <a:lumMod val="75000"/>
                    </a:schemeClr>
                  </a:solidFill>
                </a:rPr>
                <a:t>Z A B C D E F G H I J K L M N O P Q R S T U V W X Y</a:t>
              </a:r>
              <a:endParaRPr lang="it-IT" sz="2800">
                <a:solidFill>
                  <a:schemeClr val="accent1">
                    <a:lumMod val="75000"/>
                  </a:schemeClr>
                </a:solidFill>
              </a:endParaRPr>
            </a:p>
          </p:txBody>
        </p:sp>
      </p:grpSp>
      <p:pic>
        <p:nvPicPr>
          <p:cNvPr id="8" name="Picture 7">
            <a:extLst>
              <a:ext uri="{FF2B5EF4-FFF2-40B4-BE49-F238E27FC236}">
                <a16:creationId xmlns:a16="http://schemas.microsoft.com/office/drawing/2014/main" id="{B689FE76-20AA-0CD8-CCB5-84179F206B6C}"/>
              </a:ext>
            </a:extLst>
          </p:cNvPr>
          <p:cNvPicPr>
            <a:picLocks noChangeAspect="1"/>
          </p:cNvPicPr>
          <p:nvPr/>
        </p:nvPicPr>
        <p:blipFill>
          <a:blip r:embed="rId3"/>
          <a:stretch>
            <a:fillRect/>
          </a:stretch>
        </p:blipFill>
        <p:spPr>
          <a:xfrm>
            <a:off x="9312568" y="1138767"/>
            <a:ext cx="2286319" cy="3229426"/>
          </a:xfrm>
          <a:prstGeom prst="rect">
            <a:avLst/>
          </a:prstGeom>
        </p:spPr>
      </p:pic>
      <p:sp>
        <p:nvSpPr>
          <p:cNvPr id="9" name="TextBox 8">
            <a:extLst>
              <a:ext uri="{FF2B5EF4-FFF2-40B4-BE49-F238E27FC236}">
                <a16:creationId xmlns:a16="http://schemas.microsoft.com/office/drawing/2014/main" id="{B2A6EDDB-0CAF-98AF-B8CC-C6B2DEF8542D}"/>
              </a:ext>
            </a:extLst>
          </p:cNvPr>
          <p:cNvSpPr txBox="1"/>
          <p:nvPr/>
        </p:nvSpPr>
        <p:spPr>
          <a:xfrm>
            <a:off x="8287554" y="4676909"/>
            <a:ext cx="2603604" cy="523220"/>
          </a:xfrm>
          <a:prstGeom prst="rect">
            <a:avLst/>
          </a:prstGeom>
          <a:noFill/>
        </p:spPr>
        <p:txBody>
          <a:bodyPr wrap="square" rtlCol="0">
            <a:spAutoFit/>
          </a:bodyPr>
          <a:lstStyle/>
          <a:p>
            <a:r>
              <a:rPr lang="pt-BR" sz="2800">
                <a:solidFill>
                  <a:schemeClr val="accent1">
                    <a:lumMod val="75000"/>
                  </a:schemeClr>
                </a:solidFill>
              </a:rPr>
              <a:t>SAUDI = RZTCH</a:t>
            </a:r>
            <a:endParaRPr lang="it-IT" sz="2800">
              <a:solidFill>
                <a:schemeClr val="accent1">
                  <a:lumMod val="75000"/>
                </a:schemeClr>
              </a:solidFill>
            </a:endParaRPr>
          </a:p>
        </p:txBody>
      </p:sp>
    </p:spTree>
    <p:extLst>
      <p:ext uri="{BB962C8B-B14F-4D97-AF65-F5344CB8AC3E}">
        <p14:creationId xmlns:p14="http://schemas.microsoft.com/office/powerpoint/2010/main" val="88592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lIns="91440" tIns="45720" rIns="91440" bIns="45720" anchor="t"/>
          <a:lstStyle/>
          <a:p>
            <a:r>
              <a:rPr lang="it-IT">
                <a:latin typeface="Arial"/>
                <a:cs typeface="Arial"/>
              </a:rPr>
              <a:t>Shift </a:t>
            </a:r>
            <a:r>
              <a:rPr lang="it-IT" err="1">
                <a:latin typeface="Arial"/>
                <a:cs typeface="Arial"/>
              </a:rPr>
              <a:t>Cipher</a:t>
            </a:r>
            <a:r>
              <a:rPr lang="it-IT">
                <a:latin typeface="Arial"/>
                <a:cs typeface="Arial"/>
              </a:rPr>
              <a:t> - Cryptanalysis</a:t>
            </a:r>
            <a:endParaRPr lang="en-US">
              <a:latin typeface="Arial"/>
              <a:cs typeface="Arial"/>
            </a:endParaRP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1447800" y="1489625"/>
            <a:ext cx="4432403" cy="3055560"/>
          </a:xfrm>
        </p:spPr>
        <p:txBody>
          <a:bodyPr numCol="1"/>
          <a:lstStyle/>
          <a:p>
            <a:pPr marL="0" indent="0">
              <a:lnSpc>
                <a:spcPct val="100000"/>
              </a:lnSpc>
              <a:buNone/>
            </a:pPr>
            <a:r>
              <a:rPr lang="en-US" sz="2800" b="1"/>
              <a:t>Can an attacker find K? </a:t>
            </a:r>
            <a:endParaRPr lang="en-US" sz="2800"/>
          </a:p>
          <a:p>
            <a:pPr>
              <a:lnSpc>
                <a:spcPct val="100000"/>
              </a:lnSpc>
            </a:pPr>
            <a:r>
              <a:rPr lang="en-US" sz="2800"/>
              <a:t>Only 25 possible ciphers (A maps to B, C, ... Z)</a:t>
            </a:r>
          </a:p>
          <a:p>
            <a:pPr>
              <a:lnSpc>
                <a:spcPct val="100000"/>
              </a:lnSpc>
            </a:pPr>
            <a:r>
              <a:rPr lang="en-US" sz="2800"/>
              <a:t>Could simply try each in turn</a:t>
            </a:r>
          </a:p>
          <a:p>
            <a:pPr>
              <a:lnSpc>
                <a:spcPct val="100000"/>
              </a:lnSpc>
            </a:pPr>
            <a:r>
              <a:rPr lang="en-US" sz="2800"/>
              <a:t>Given a ciphertext, just try all shifts of letters</a:t>
            </a:r>
          </a:p>
        </p:txBody>
      </p:sp>
      <p:pic>
        <p:nvPicPr>
          <p:cNvPr id="10" name="Picture 9">
            <a:extLst>
              <a:ext uri="{FF2B5EF4-FFF2-40B4-BE49-F238E27FC236}">
                <a16:creationId xmlns:a16="http://schemas.microsoft.com/office/drawing/2014/main" id="{75665C40-C4ED-3039-E394-D7AAF2BD9290}"/>
              </a:ext>
            </a:extLst>
          </p:cNvPr>
          <p:cNvPicPr>
            <a:picLocks noChangeAspect="1"/>
          </p:cNvPicPr>
          <p:nvPr/>
        </p:nvPicPr>
        <p:blipFill>
          <a:blip r:embed="rId3"/>
          <a:stretch>
            <a:fillRect/>
          </a:stretch>
        </p:blipFill>
        <p:spPr>
          <a:xfrm>
            <a:off x="7162803" y="273386"/>
            <a:ext cx="3581397" cy="5488039"/>
          </a:xfrm>
          <a:prstGeom prst="rect">
            <a:avLst/>
          </a:prstGeom>
        </p:spPr>
      </p:pic>
    </p:spTree>
    <p:extLst>
      <p:ext uri="{BB962C8B-B14F-4D97-AF65-F5344CB8AC3E}">
        <p14:creationId xmlns:p14="http://schemas.microsoft.com/office/powerpoint/2010/main" val="212587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Mono-</a:t>
            </a:r>
            <a:r>
              <a:rPr lang="it-IT" err="1"/>
              <a:t>alphabetic</a:t>
            </a:r>
            <a:r>
              <a:rPr lang="it-IT"/>
              <a:t> </a:t>
            </a:r>
            <a:r>
              <a:rPr lang="it-IT" err="1"/>
              <a:t>Cipher</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654456" y="1138767"/>
            <a:ext cx="11094461" cy="3055560"/>
          </a:xfrm>
        </p:spPr>
        <p:txBody>
          <a:bodyPr numCol="1"/>
          <a:lstStyle/>
          <a:p>
            <a:pPr>
              <a:lnSpc>
                <a:spcPct val="100000"/>
              </a:lnSpc>
            </a:pPr>
            <a:r>
              <a:rPr lang="en-US" sz="2800"/>
              <a:t>Rather than just shifting the alphabet, could shuffle the letters arbitrarily</a:t>
            </a:r>
          </a:p>
          <a:p>
            <a:pPr>
              <a:lnSpc>
                <a:spcPct val="100000"/>
              </a:lnSpc>
            </a:pPr>
            <a:r>
              <a:rPr lang="en-US" sz="2800"/>
              <a:t>Each plaintext letter maps to a different random ciphertext letter</a:t>
            </a:r>
          </a:p>
          <a:p>
            <a:pPr>
              <a:lnSpc>
                <a:spcPct val="100000"/>
              </a:lnSpc>
            </a:pPr>
            <a:r>
              <a:rPr lang="en-US" sz="2800"/>
              <a:t>The key space: all permutations of The key space: all permutations of ∑ = {A, B, C, …, Z}</a:t>
            </a:r>
          </a:p>
        </p:txBody>
      </p:sp>
      <p:grpSp>
        <p:nvGrpSpPr>
          <p:cNvPr id="6" name="Group 5">
            <a:extLst>
              <a:ext uri="{FF2B5EF4-FFF2-40B4-BE49-F238E27FC236}">
                <a16:creationId xmlns:a16="http://schemas.microsoft.com/office/drawing/2014/main" id="{B87E82F4-B1CF-2FEB-D21F-AA8AD76C12A1}"/>
              </a:ext>
            </a:extLst>
          </p:cNvPr>
          <p:cNvGrpSpPr/>
          <p:nvPr/>
        </p:nvGrpSpPr>
        <p:grpSpPr>
          <a:xfrm>
            <a:off x="654455" y="4248932"/>
            <a:ext cx="9763173" cy="937230"/>
            <a:chOff x="669471" y="4490947"/>
            <a:chExt cx="7957396" cy="937230"/>
          </a:xfrm>
        </p:grpSpPr>
        <p:sp>
          <p:nvSpPr>
            <p:cNvPr id="4" name="TextBox 3">
              <a:extLst>
                <a:ext uri="{FF2B5EF4-FFF2-40B4-BE49-F238E27FC236}">
                  <a16:creationId xmlns:a16="http://schemas.microsoft.com/office/drawing/2014/main" id="{840B61BC-D6CD-065A-79CE-539619D81494}"/>
                </a:ext>
              </a:extLst>
            </p:cNvPr>
            <p:cNvSpPr txBox="1"/>
            <p:nvPr/>
          </p:nvSpPr>
          <p:spPr>
            <a:xfrm>
              <a:off x="669471" y="4490947"/>
              <a:ext cx="7957396" cy="523220"/>
            </a:xfrm>
            <a:prstGeom prst="rect">
              <a:avLst/>
            </a:prstGeom>
            <a:noFill/>
          </p:spPr>
          <p:txBody>
            <a:bodyPr wrap="square" rtlCol="0">
              <a:spAutoFit/>
            </a:bodyPr>
            <a:lstStyle/>
            <a:p>
              <a:r>
                <a:rPr lang="pt-BR" sz="2800">
                  <a:solidFill>
                    <a:schemeClr val="accent1">
                      <a:lumMod val="75000"/>
                    </a:schemeClr>
                  </a:solidFill>
                </a:rPr>
                <a:t>A B C  D E  F  G   H  I  J  K  L  M N O P Q R  S T U V W X Y  Z</a:t>
              </a:r>
              <a:endParaRPr lang="it-IT" sz="2800">
                <a:solidFill>
                  <a:schemeClr val="accent1">
                    <a:lumMod val="75000"/>
                  </a:schemeClr>
                </a:solidFill>
              </a:endParaRPr>
            </a:p>
          </p:txBody>
        </p:sp>
        <p:sp>
          <p:nvSpPr>
            <p:cNvPr id="5" name="TextBox 4">
              <a:extLst>
                <a:ext uri="{FF2B5EF4-FFF2-40B4-BE49-F238E27FC236}">
                  <a16:creationId xmlns:a16="http://schemas.microsoft.com/office/drawing/2014/main" id="{11048A7F-1500-BBCB-5504-EAB2343A917D}"/>
                </a:ext>
              </a:extLst>
            </p:cNvPr>
            <p:cNvSpPr txBox="1"/>
            <p:nvPr/>
          </p:nvSpPr>
          <p:spPr>
            <a:xfrm>
              <a:off x="669471" y="4904957"/>
              <a:ext cx="7957396" cy="523220"/>
            </a:xfrm>
            <a:prstGeom prst="rect">
              <a:avLst/>
            </a:prstGeom>
            <a:noFill/>
          </p:spPr>
          <p:txBody>
            <a:bodyPr wrap="square" rtlCol="0">
              <a:spAutoFit/>
            </a:bodyPr>
            <a:lstStyle/>
            <a:p>
              <a:r>
                <a:rPr lang="pt-BR" sz="2800">
                  <a:solidFill>
                    <a:schemeClr val="accent1">
                      <a:lumMod val="75000"/>
                    </a:schemeClr>
                  </a:solidFill>
                </a:rPr>
                <a:t>B A D C  Z  H W  Y G O Q  X  S  V  T R N M L K  J  I   P  F E U</a:t>
              </a:r>
            </a:p>
          </p:txBody>
        </p:sp>
      </p:grpSp>
      <p:sp>
        <p:nvSpPr>
          <p:cNvPr id="7" name="TextBox 6">
            <a:extLst>
              <a:ext uri="{FF2B5EF4-FFF2-40B4-BE49-F238E27FC236}">
                <a16:creationId xmlns:a16="http://schemas.microsoft.com/office/drawing/2014/main" id="{95F79ADB-CAD6-094B-603F-5A353DE6AEF3}"/>
              </a:ext>
            </a:extLst>
          </p:cNvPr>
          <p:cNvSpPr txBox="1"/>
          <p:nvPr/>
        </p:nvSpPr>
        <p:spPr>
          <a:xfrm>
            <a:off x="9292270" y="4420194"/>
            <a:ext cx="2603604" cy="523220"/>
          </a:xfrm>
          <a:prstGeom prst="rect">
            <a:avLst/>
          </a:prstGeom>
          <a:noFill/>
        </p:spPr>
        <p:txBody>
          <a:bodyPr wrap="square" rtlCol="0">
            <a:spAutoFit/>
          </a:bodyPr>
          <a:lstStyle/>
          <a:p>
            <a:r>
              <a:rPr lang="pt-BR" sz="2800">
                <a:solidFill>
                  <a:schemeClr val="accent1">
                    <a:lumMod val="75000"/>
                  </a:schemeClr>
                </a:solidFill>
              </a:rPr>
              <a:t>SAUDI = LBJCG</a:t>
            </a:r>
            <a:endParaRPr lang="it-IT" sz="2800">
              <a:solidFill>
                <a:schemeClr val="accent1">
                  <a:lumMod val="75000"/>
                </a:schemeClr>
              </a:solidFill>
            </a:endParaRPr>
          </a:p>
        </p:txBody>
      </p:sp>
    </p:spTree>
    <p:extLst>
      <p:ext uri="{BB962C8B-B14F-4D97-AF65-F5344CB8AC3E}">
        <p14:creationId xmlns:p14="http://schemas.microsoft.com/office/powerpoint/2010/main" val="959897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Mono-</a:t>
            </a:r>
            <a:r>
              <a:rPr lang="it-IT" err="1"/>
              <a:t>alphabetic</a:t>
            </a:r>
            <a:r>
              <a:rPr lang="it-IT"/>
              <a:t> </a:t>
            </a:r>
            <a:r>
              <a:rPr lang="it-IT" err="1"/>
              <a:t>Cipher</a:t>
            </a:r>
            <a:r>
              <a:rPr lang="it-IT"/>
              <a:t> - </a:t>
            </a:r>
            <a:r>
              <a:rPr lang="it-IT" err="1"/>
              <a:t>Cryptanalysis</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941615" y="1590977"/>
            <a:ext cx="10149676" cy="3055560"/>
          </a:xfrm>
        </p:spPr>
        <p:txBody>
          <a:bodyPr numCol="1"/>
          <a:lstStyle/>
          <a:p>
            <a:pPr marL="0" indent="0">
              <a:lnSpc>
                <a:spcPct val="100000"/>
              </a:lnSpc>
              <a:buNone/>
            </a:pPr>
            <a:r>
              <a:rPr lang="en-US" sz="2800" b="1"/>
              <a:t>Can an attacker find K? </a:t>
            </a:r>
          </a:p>
          <a:p>
            <a:pPr marL="0" indent="0">
              <a:lnSpc>
                <a:spcPct val="100000"/>
              </a:lnSpc>
              <a:buNone/>
            </a:pPr>
            <a:endParaRPr lang="en-US" sz="2800"/>
          </a:p>
          <a:p>
            <a:pPr>
              <a:lnSpc>
                <a:spcPct val="100000"/>
              </a:lnSpc>
            </a:pPr>
            <a:r>
              <a:rPr lang="en-US" sz="2800"/>
              <a:t>Exhaustive search is difficult (key space size is 26! ~ 4x</a:t>
            </a:r>
            <a:r>
              <a:rPr lang="it-IT" sz="2800">
                <a:effectLst/>
                <a:latin typeface="Arial" panose="020B0604020202020204" pitchFamily="34" charset="0"/>
                <a:ea typeface="Calibri" panose="020F0502020204030204" pitchFamily="34" charset="0"/>
              </a:rPr>
              <a:t>10</a:t>
            </a:r>
            <a:r>
              <a:rPr lang="it-IT" sz="2800" baseline="30000">
                <a:effectLst/>
                <a:latin typeface="Arial" panose="020B0604020202020204" pitchFamily="34" charset="0"/>
                <a:ea typeface="Calibri" panose="020F0502020204030204" pitchFamily="34" charset="0"/>
              </a:rPr>
              <a:t>26</a:t>
            </a:r>
            <a:r>
              <a:rPr lang="en-US" sz="2800"/>
              <a:t>)</a:t>
            </a:r>
          </a:p>
          <a:p>
            <a:pPr>
              <a:lnSpc>
                <a:spcPct val="100000"/>
              </a:lnSpc>
            </a:pPr>
            <a:r>
              <a:rPr lang="en-US" sz="2800"/>
              <a:t>Dominates the art of secret writing throughout the first millennium A.D. </a:t>
            </a:r>
          </a:p>
          <a:p>
            <a:pPr>
              <a:lnSpc>
                <a:spcPct val="100000"/>
              </a:lnSpc>
            </a:pPr>
            <a:r>
              <a:rPr lang="en-US" sz="2800"/>
              <a:t>Thought to be unbreakable by many back then</a:t>
            </a:r>
          </a:p>
        </p:txBody>
      </p:sp>
    </p:spTree>
    <p:extLst>
      <p:ext uri="{BB962C8B-B14F-4D97-AF65-F5344CB8AC3E}">
        <p14:creationId xmlns:p14="http://schemas.microsoft.com/office/powerpoint/2010/main" val="72408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err="1"/>
              <a:t>Substitution</a:t>
            </a:r>
            <a:r>
              <a:rPr lang="it-IT"/>
              <a:t> </a:t>
            </a:r>
            <a:r>
              <a:rPr lang="it-IT" err="1"/>
              <a:t>Ciphers</a:t>
            </a:r>
            <a:r>
              <a:rPr lang="it-IT"/>
              <a:t> - </a:t>
            </a:r>
            <a:r>
              <a:rPr lang="it-IT" err="1"/>
              <a:t>Cryptanalysis</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2778579" y="1209455"/>
            <a:ext cx="5785756" cy="556665"/>
          </a:xfrm>
        </p:spPr>
        <p:txBody>
          <a:bodyPr numCol="1"/>
          <a:lstStyle/>
          <a:p>
            <a:pPr marL="0" indent="0">
              <a:lnSpc>
                <a:spcPct val="100000"/>
              </a:lnSpc>
              <a:buNone/>
            </a:pPr>
            <a:r>
              <a:rPr lang="en-US" sz="2800" b="1"/>
              <a:t>Frequency of Letters in English</a:t>
            </a:r>
            <a:endParaRPr lang="en-US" sz="2800"/>
          </a:p>
        </p:txBody>
      </p:sp>
      <p:pic>
        <p:nvPicPr>
          <p:cNvPr id="6" name="Picture 5">
            <a:extLst>
              <a:ext uri="{FF2B5EF4-FFF2-40B4-BE49-F238E27FC236}">
                <a16:creationId xmlns:a16="http://schemas.microsoft.com/office/drawing/2014/main" id="{4D2D73FE-CC43-FFB3-8801-DF7A3B3C0D00}"/>
              </a:ext>
            </a:extLst>
          </p:cNvPr>
          <p:cNvPicPr>
            <a:picLocks noChangeAspect="1"/>
          </p:cNvPicPr>
          <p:nvPr/>
        </p:nvPicPr>
        <p:blipFill>
          <a:blip r:embed="rId3"/>
          <a:stretch>
            <a:fillRect/>
          </a:stretch>
        </p:blipFill>
        <p:spPr>
          <a:xfrm>
            <a:off x="1918083" y="2000684"/>
            <a:ext cx="7506748" cy="3429479"/>
          </a:xfrm>
          <a:prstGeom prst="rect">
            <a:avLst/>
          </a:prstGeom>
        </p:spPr>
      </p:pic>
    </p:spTree>
    <p:extLst>
      <p:ext uri="{BB962C8B-B14F-4D97-AF65-F5344CB8AC3E}">
        <p14:creationId xmlns:p14="http://schemas.microsoft.com/office/powerpoint/2010/main" val="1234707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err="1"/>
              <a:t>Substitution</a:t>
            </a:r>
            <a:r>
              <a:rPr lang="it-IT"/>
              <a:t> </a:t>
            </a:r>
            <a:r>
              <a:rPr lang="it-IT" err="1"/>
              <a:t>Ciphers</a:t>
            </a:r>
            <a:r>
              <a:rPr lang="it-IT"/>
              <a:t> - </a:t>
            </a:r>
            <a:r>
              <a:rPr lang="it-IT" err="1"/>
              <a:t>Cryptanalysis</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598715" y="1280734"/>
            <a:ext cx="10149676" cy="4091366"/>
          </a:xfrm>
        </p:spPr>
        <p:txBody>
          <a:bodyPr numCol="1"/>
          <a:lstStyle/>
          <a:p>
            <a:pPr marL="0" indent="0">
              <a:lnSpc>
                <a:spcPct val="100000"/>
              </a:lnSpc>
              <a:buNone/>
            </a:pPr>
            <a:r>
              <a:rPr lang="en-US" sz="2800" b="1"/>
              <a:t>Frequency Analysis</a:t>
            </a:r>
            <a:endParaRPr lang="en-US" sz="2800"/>
          </a:p>
          <a:p>
            <a:pPr>
              <a:lnSpc>
                <a:spcPct val="100000"/>
              </a:lnSpc>
            </a:pPr>
            <a:r>
              <a:rPr lang="en-US" sz="2800"/>
              <a:t>Each language has certain features: frequency of letters, or of groups of two or more letters.</a:t>
            </a:r>
          </a:p>
          <a:p>
            <a:pPr>
              <a:lnSpc>
                <a:spcPct val="100000"/>
              </a:lnSpc>
            </a:pPr>
            <a:r>
              <a:rPr lang="en-US" sz="2800"/>
              <a:t>Substitution ciphers preserve the language features.</a:t>
            </a:r>
          </a:p>
          <a:p>
            <a:pPr>
              <a:lnSpc>
                <a:spcPct val="100000"/>
              </a:lnSpc>
            </a:pPr>
            <a:endParaRPr lang="en-US" sz="2800"/>
          </a:p>
          <a:p>
            <a:pPr marL="0" indent="0">
              <a:lnSpc>
                <a:spcPct val="100000"/>
              </a:lnSpc>
              <a:buNone/>
            </a:pPr>
            <a:r>
              <a:rPr lang="en-US" sz="2800"/>
              <a:t>By analyzing letter frequencies and comparing them to standard frequencies in the language used, substitution ciphers are </a:t>
            </a:r>
            <a:r>
              <a:rPr lang="en-US" sz="2800" b="1"/>
              <a:t>easily cracked. </a:t>
            </a:r>
            <a:r>
              <a:rPr lang="en-US" sz="2800"/>
              <a:t>Al- </a:t>
            </a:r>
            <a:r>
              <a:rPr lang="en-US" sz="2800" err="1"/>
              <a:t>Kindi</a:t>
            </a:r>
            <a:r>
              <a:rPr lang="en-US" sz="2800"/>
              <a:t>, 870</a:t>
            </a:r>
          </a:p>
        </p:txBody>
      </p:sp>
      <p:pic>
        <p:nvPicPr>
          <p:cNvPr id="5" name="Picture 4">
            <a:extLst>
              <a:ext uri="{FF2B5EF4-FFF2-40B4-BE49-F238E27FC236}">
                <a16:creationId xmlns:a16="http://schemas.microsoft.com/office/drawing/2014/main" id="{9E5DEADB-492C-F2B9-53D8-908241A48722}"/>
              </a:ext>
            </a:extLst>
          </p:cNvPr>
          <p:cNvPicPr>
            <a:picLocks noChangeAspect="1"/>
          </p:cNvPicPr>
          <p:nvPr/>
        </p:nvPicPr>
        <p:blipFill>
          <a:blip r:embed="rId3"/>
          <a:stretch>
            <a:fillRect/>
          </a:stretch>
        </p:blipFill>
        <p:spPr>
          <a:xfrm>
            <a:off x="9922356" y="3429000"/>
            <a:ext cx="1921302" cy="2116138"/>
          </a:xfrm>
          <a:prstGeom prst="rect">
            <a:avLst/>
          </a:prstGeom>
        </p:spPr>
      </p:pic>
    </p:spTree>
    <p:extLst>
      <p:ext uri="{BB962C8B-B14F-4D97-AF65-F5344CB8AC3E}">
        <p14:creationId xmlns:p14="http://schemas.microsoft.com/office/powerpoint/2010/main" val="164124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One-time Pad</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598715" y="1383317"/>
            <a:ext cx="10149676" cy="4091366"/>
          </a:xfrm>
        </p:spPr>
        <p:txBody>
          <a:bodyPr numCol="1"/>
          <a:lstStyle/>
          <a:p>
            <a:pPr>
              <a:lnSpc>
                <a:spcPct val="100000"/>
              </a:lnSpc>
            </a:pPr>
            <a:r>
              <a:rPr lang="en-US" sz="2800"/>
              <a:t>Fix the vulnerability of the mono-alphabetical</a:t>
            </a:r>
          </a:p>
          <a:p>
            <a:pPr>
              <a:lnSpc>
                <a:spcPct val="100000"/>
              </a:lnSpc>
            </a:pPr>
            <a:r>
              <a:rPr lang="en-US" sz="2800"/>
              <a:t>substitution cipher by encrypting letters in different locations differently</a:t>
            </a:r>
          </a:p>
          <a:p>
            <a:pPr>
              <a:lnSpc>
                <a:spcPct val="100000"/>
              </a:lnSpc>
            </a:pPr>
            <a:r>
              <a:rPr lang="en-US" sz="2800"/>
              <a:t>Key is a random string that is at least as long as the plaintext</a:t>
            </a:r>
          </a:p>
          <a:p>
            <a:pPr>
              <a:lnSpc>
                <a:spcPct val="100000"/>
              </a:lnSpc>
            </a:pPr>
            <a:r>
              <a:rPr lang="en-US" sz="2800"/>
              <a:t>Encryption is similar to shift cipher</a:t>
            </a:r>
          </a:p>
          <a:p>
            <a:pPr>
              <a:lnSpc>
                <a:spcPct val="100000"/>
              </a:lnSpc>
            </a:pPr>
            <a:r>
              <a:rPr lang="en-US" sz="2800"/>
              <a:t>Invented by </a:t>
            </a:r>
            <a:r>
              <a:rPr lang="en-US" sz="2800" err="1"/>
              <a:t>Vernam</a:t>
            </a:r>
            <a:r>
              <a:rPr lang="en-US" sz="2800"/>
              <a:t> in the 1920s</a:t>
            </a:r>
          </a:p>
        </p:txBody>
      </p:sp>
    </p:spTree>
    <p:extLst>
      <p:ext uri="{BB962C8B-B14F-4D97-AF65-F5344CB8AC3E}">
        <p14:creationId xmlns:p14="http://schemas.microsoft.com/office/powerpoint/2010/main" val="112269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One-time Pad</a:t>
            </a:r>
            <a:endParaRPr lang="en-US"/>
          </a:p>
        </p:txBody>
      </p:sp>
      <p:pic>
        <p:nvPicPr>
          <p:cNvPr id="8" name="Picture 7">
            <a:extLst>
              <a:ext uri="{FF2B5EF4-FFF2-40B4-BE49-F238E27FC236}">
                <a16:creationId xmlns:a16="http://schemas.microsoft.com/office/drawing/2014/main" id="{AD9D49C3-9CF1-D877-6EA6-F02E72F8DD4E}"/>
              </a:ext>
            </a:extLst>
          </p:cNvPr>
          <p:cNvPicPr>
            <a:picLocks noChangeAspect="1"/>
          </p:cNvPicPr>
          <p:nvPr/>
        </p:nvPicPr>
        <p:blipFill>
          <a:blip r:embed="rId3"/>
          <a:stretch>
            <a:fillRect/>
          </a:stretch>
        </p:blipFill>
        <p:spPr>
          <a:xfrm>
            <a:off x="859616" y="1186968"/>
            <a:ext cx="10062591" cy="4255463"/>
          </a:xfrm>
          <a:prstGeom prst="rect">
            <a:avLst/>
          </a:prstGeom>
        </p:spPr>
      </p:pic>
    </p:spTree>
    <p:extLst>
      <p:ext uri="{BB962C8B-B14F-4D97-AF65-F5344CB8AC3E}">
        <p14:creationId xmlns:p14="http://schemas.microsoft.com/office/powerpoint/2010/main" val="100065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Security of One-time Pad</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483966" y="1122059"/>
            <a:ext cx="11435442" cy="4091366"/>
          </a:xfrm>
        </p:spPr>
        <p:txBody>
          <a:bodyPr numCol="1"/>
          <a:lstStyle/>
          <a:p>
            <a:pPr>
              <a:lnSpc>
                <a:spcPct val="100000"/>
              </a:lnSpc>
            </a:pPr>
            <a:r>
              <a:rPr lang="en-US" sz="2800"/>
              <a:t>OTP has unconditional security</a:t>
            </a:r>
          </a:p>
          <a:p>
            <a:pPr lvl="1">
              <a:lnSpc>
                <a:spcPct val="100000"/>
              </a:lnSpc>
            </a:pPr>
            <a:r>
              <a:rPr lang="en-US" sz="2800">
                <a:solidFill>
                  <a:schemeClr val="tx1"/>
                </a:solidFill>
              </a:rPr>
              <a:t>OTP is information-theoretically secure (or provably secure)</a:t>
            </a:r>
          </a:p>
          <a:p>
            <a:pPr lvl="1">
              <a:lnSpc>
                <a:spcPct val="100000"/>
              </a:lnSpc>
            </a:pPr>
            <a:endParaRPr lang="en-US" sz="800">
              <a:solidFill>
                <a:schemeClr val="tx1"/>
              </a:solidFill>
            </a:endParaRPr>
          </a:p>
          <a:p>
            <a:pPr>
              <a:lnSpc>
                <a:spcPct val="100000"/>
              </a:lnSpc>
            </a:pPr>
            <a:r>
              <a:rPr lang="en-US" sz="2800"/>
              <a:t>Ciphertext C gives absolutely no additional information about the plaintext</a:t>
            </a:r>
          </a:p>
          <a:p>
            <a:pPr marL="0" indent="0">
              <a:lnSpc>
                <a:spcPct val="100000"/>
              </a:lnSpc>
              <a:buNone/>
            </a:pPr>
            <a:r>
              <a:rPr lang="en-US" sz="2800" b="1"/>
              <a:t>Example</a:t>
            </a:r>
            <a:r>
              <a:rPr lang="en-US" sz="2800"/>
              <a:t>: Eve intercepts Alice’s ciphertext : “EQNVZ”</a:t>
            </a:r>
          </a:p>
          <a:p>
            <a:pPr marL="0" indent="0">
              <a:lnSpc>
                <a:spcPct val="100000"/>
              </a:lnSpc>
              <a:buNone/>
            </a:pPr>
            <a:r>
              <a:rPr lang="en-US" sz="2800"/>
              <a:t>Eve can find that key “XMCKL” would produce plaintext “HELLO”, but she would also find that key “TQURI” would produce plaintext “LATER”, equally plausible message</a:t>
            </a:r>
          </a:p>
        </p:txBody>
      </p:sp>
    </p:spTree>
    <p:extLst>
      <p:ext uri="{BB962C8B-B14F-4D97-AF65-F5344CB8AC3E}">
        <p14:creationId xmlns:p14="http://schemas.microsoft.com/office/powerpoint/2010/main" val="144427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One-time Pad - </a:t>
            </a:r>
            <a:r>
              <a:rPr lang="it-IT" err="1"/>
              <a:t>Limitations</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124738" y="1122058"/>
            <a:ext cx="12067262" cy="4478641"/>
          </a:xfrm>
        </p:spPr>
        <p:txBody>
          <a:bodyPr numCol="1"/>
          <a:lstStyle/>
          <a:p>
            <a:pPr>
              <a:lnSpc>
                <a:spcPct val="100000"/>
              </a:lnSpc>
            </a:pPr>
            <a:r>
              <a:rPr lang="en-US" sz="2800" b="1"/>
              <a:t>Practical limitations</a:t>
            </a:r>
          </a:p>
          <a:p>
            <a:pPr lvl="1">
              <a:lnSpc>
                <a:spcPct val="100000"/>
              </a:lnSpc>
            </a:pPr>
            <a:r>
              <a:rPr lang="en-US" sz="2800">
                <a:solidFill>
                  <a:schemeClr val="tx1"/>
                </a:solidFill>
              </a:rPr>
              <a:t>Making large quantities of random keys</a:t>
            </a:r>
          </a:p>
          <a:p>
            <a:pPr lvl="1">
              <a:lnSpc>
                <a:spcPct val="100000"/>
              </a:lnSpc>
            </a:pPr>
            <a:r>
              <a:rPr lang="en-US" sz="2800">
                <a:solidFill>
                  <a:schemeClr val="tx1"/>
                </a:solidFill>
              </a:rPr>
              <a:t>Problem of key distribution and protection, where for every message to be sent, a key of equal length is needed by both sender and receiver.</a:t>
            </a:r>
          </a:p>
          <a:p>
            <a:pPr lvl="1">
              <a:lnSpc>
                <a:spcPct val="100000"/>
              </a:lnSpc>
            </a:pPr>
            <a:endParaRPr lang="en-US" sz="800">
              <a:solidFill>
                <a:schemeClr val="tx1"/>
              </a:solidFill>
            </a:endParaRPr>
          </a:p>
          <a:p>
            <a:pPr>
              <a:lnSpc>
                <a:spcPct val="100000"/>
              </a:lnSpc>
            </a:pPr>
            <a:r>
              <a:rPr lang="en-US" sz="2800" b="1"/>
              <a:t>Use of one-time pads</a:t>
            </a:r>
          </a:p>
          <a:p>
            <a:pPr lvl="1">
              <a:lnSpc>
                <a:spcPct val="100000"/>
              </a:lnSpc>
            </a:pPr>
            <a:r>
              <a:rPr lang="en-US" sz="2800">
                <a:solidFill>
                  <a:schemeClr val="tx1"/>
                </a:solidFill>
              </a:rPr>
              <a:t>British Special Operations Executive used OTPs in World War II</a:t>
            </a:r>
          </a:p>
          <a:p>
            <a:pPr lvl="1">
              <a:lnSpc>
                <a:spcPct val="100000"/>
              </a:lnSpc>
            </a:pPr>
            <a:r>
              <a:rPr lang="en-US" sz="2800">
                <a:solidFill>
                  <a:schemeClr val="tx1"/>
                </a:solidFill>
              </a:rPr>
              <a:t>Hotline between Moscow and Washington DC (established after the Cuban missile crisis) used a commercial one-time tape system</a:t>
            </a:r>
          </a:p>
        </p:txBody>
      </p:sp>
    </p:spTree>
    <p:extLst>
      <p:ext uri="{BB962C8B-B14F-4D97-AF65-F5344CB8AC3E}">
        <p14:creationId xmlns:p14="http://schemas.microsoft.com/office/powerpoint/2010/main" val="365185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DC782-AD57-B7C7-8516-91292E37ACE8}"/>
              </a:ext>
            </a:extLst>
          </p:cNvPr>
          <p:cNvSpPr>
            <a:spLocks noGrp="1"/>
          </p:cNvSpPr>
          <p:nvPr>
            <p:ph sz="quarter" idx="11"/>
          </p:nvPr>
        </p:nvSpPr>
        <p:spPr/>
        <p:txBody>
          <a:bodyPr/>
          <a:lstStyle/>
          <a:p>
            <a:r>
              <a:rPr lang="en-US"/>
              <a:t>Outline</a:t>
            </a:r>
          </a:p>
        </p:txBody>
      </p:sp>
      <p:sp>
        <p:nvSpPr>
          <p:cNvPr id="3" name="Content Placeholder 2">
            <a:extLst>
              <a:ext uri="{FF2B5EF4-FFF2-40B4-BE49-F238E27FC236}">
                <a16:creationId xmlns:a16="http://schemas.microsoft.com/office/drawing/2014/main" id="{9A426D93-A24C-A240-71D4-02E8682555FD}"/>
              </a:ext>
            </a:extLst>
          </p:cNvPr>
          <p:cNvSpPr>
            <a:spLocks noGrp="1"/>
          </p:cNvSpPr>
          <p:nvPr>
            <p:ph sz="quarter" idx="12"/>
          </p:nvPr>
        </p:nvSpPr>
        <p:spPr>
          <a:xfrm>
            <a:off x="1361308" y="1527051"/>
            <a:ext cx="9779207" cy="3977806"/>
          </a:xfrm>
        </p:spPr>
        <p:txBody>
          <a:bodyPr lIns="91440" tIns="45720" rIns="91440" bIns="45720" anchor="t"/>
          <a:lstStyle/>
          <a:p>
            <a:pPr marL="342900" indent="-342900">
              <a:buFont typeface="+mj-lt"/>
              <a:buAutoNum type="arabicPeriod"/>
            </a:pPr>
            <a:r>
              <a:rPr lang="en-US" sz="2400" b="1" dirty="0">
                <a:latin typeface="Arial"/>
                <a:cs typeface="Arial"/>
              </a:rPr>
              <a:t>Introduction to Cryptography</a:t>
            </a:r>
          </a:p>
          <a:p>
            <a:pPr lvl="1"/>
            <a:r>
              <a:rPr lang="en-US" sz="2000" dirty="0">
                <a:solidFill>
                  <a:schemeClr val="tx1"/>
                </a:solidFill>
                <a:latin typeface="Arial"/>
                <a:cs typeface="Arial"/>
              </a:rPr>
              <a:t>Goals</a:t>
            </a:r>
          </a:p>
          <a:p>
            <a:pPr lvl="1"/>
            <a:r>
              <a:rPr lang="en-US" sz="2000" dirty="0">
                <a:solidFill>
                  <a:schemeClr val="tx1"/>
                </a:solidFill>
                <a:latin typeface="Arial"/>
                <a:cs typeface="Arial"/>
              </a:rPr>
              <a:t>Basic Terminology</a:t>
            </a:r>
          </a:p>
          <a:p>
            <a:pPr lvl="1"/>
            <a:r>
              <a:rPr lang="en-US" sz="2000" dirty="0">
                <a:solidFill>
                  <a:schemeClr val="tx1"/>
                </a:solidFill>
                <a:latin typeface="Arial"/>
                <a:cs typeface="Arial"/>
              </a:rPr>
              <a:t>Approaches</a:t>
            </a:r>
          </a:p>
          <a:p>
            <a:endParaRPr lang="en-US"/>
          </a:p>
          <a:p>
            <a:pPr marL="342900" indent="-342900">
              <a:buFont typeface="+mj-lt"/>
              <a:buAutoNum type="arabicPeriod" startAt="2"/>
            </a:pPr>
            <a:r>
              <a:rPr lang="en-US" sz="2400" b="1" dirty="0">
                <a:latin typeface="Arial"/>
                <a:cs typeface="Arial"/>
              </a:rPr>
              <a:t>History of Cryptography</a:t>
            </a:r>
          </a:p>
          <a:p>
            <a:pPr lvl="1"/>
            <a:r>
              <a:rPr lang="en-US" sz="2000" dirty="0">
                <a:solidFill>
                  <a:schemeClr val="tx1"/>
                </a:solidFill>
                <a:latin typeface="Arial"/>
                <a:cs typeface="Arial"/>
              </a:rPr>
              <a:t>Classic Ciphers</a:t>
            </a:r>
            <a:endParaRPr lang="en-US" sz="2000" dirty="0">
              <a:solidFill>
                <a:schemeClr val="tx1"/>
              </a:solidFill>
            </a:endParaRPr>
          </a:p>
          <a:p>
            <a:pPr marL="0" indent="0">
              <a:buNone/>
            </a:pPr>
            <a:endParaRPr lang="en-US"/>
          </a:p>
          <a:p>
            <a:pPr marL="342900" indent="-342900">
              <a:buFont typeface="+mj-lt"/>
              <a:buAutoNum type="arabicPeriod" startAt="3"/>
            </a:pPr>
            <a:r>
              <a:rPr lang="en-US" sz="2400" b="1" dirty="0">
                <a:latin typeface="Arial"/>
                <a:cs typeface="Arial"/>
              </a:rPr>
              <a:t>Symmetric Encryption</a:t>
            </a:r>
          </a:p>
          <a:p>
            <a:pPr lvl="1"/>
            <a:r>
              <a:rPr lang="en-US" sz="2000" i="1" dirty="0">
                <a:solidFill>
                  <a:schemeClr val="tx1"/>
                </a:solidFill>
                <a:latin typeface="Arial"/>
                <a:cs typeface="Arial"/>
              </a:rPr>
              <a:t>Modern Algorithms</a:t>
            </a:r>
          </a:p>
          <a:p>
            <a:pPr marL="342900" indent="-342900">
              <a:buFont typeface="+mj-lt"/>
              <a:buAutoNum type="arabicPeriod" startAt="3"/>
            </a:pPr>
            <a:endParaRPr lang="en-US" sz="2400" b="1"/>
          </a:p>
        </p:txBody>
      </p:sp>
    </p:spTree>
    <p:extLst>
      <p:ext uri="{BB962C8B-B14F-4D97-AF65-F5344CB8AC3E}">
        <p14:creationId xmlns:p14="http://schemas.microsoft.com/office/powerpoint/2010/main" val="2317489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it-IT"/>
              <a:t>Security </a:t>
            </a:r>
            <a:r>
              <a:rPr lang="it-IT" err="1"/>
              <a:t>Principles</a:t>
            </a:r>
            <a:endParaRPr lang="en-US"/>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635453" y="1495008"/>
            <a:ext cx="10921093" cy="3867984"/>
          </a:xfrm>
        </p:spPr>
        <p:txBody>
          <a:bodyPr numCol="1"/>
          <a:lstStyle/>
          <a:p>
            <a:pPr>
              <a:lnSpc>
                <a:spcPct val="100000"/>
              </a:lnSpc>
            </a:pPr>
            <a:r>
              <a:rPr lang="en-US" sz="2800"/>
              <a:t>Security by obscurity does not work! </a:t>
            </a:r>
          </a:p>
          <a:p>
            <a:pPr>
              <a:lnSpc>
                <a:spcPct val="100000"/>
              </a:lnSpc>
            </a:pPr>
            <a:endParaRPr lang="en-US" sz="2800"/>
          </a:p>
          <a:p>
            <a:pPr>
              <a:lnSpc>
                <a:spcPct val="100000"/>
              </a:lnSpc>
            </a:pPr>
            <a:r>
              <a:rPr lang="en-US" sz="2800"/>
              <a:t> The security of the system cannot rely on keeping the algorithm(s) secret. </a:t>
            </a:r>
          </a:p>
          <a:p>
            <a:pPr>
              <a:lnSpc>
                <a:spcPct val="100000"/>
              </a:lnSpc>
            </a:pPr>
            <a:endParaRPr lang="en-US" sz="2800"/>
          </a:p>
          <a:p>
            <a:pPr>
              <a:lnSpc>
                <a:spcPct val="100000"/>
              </a:lnSpc>
            </a:pPr>
            <a:r>
              <a:rPr lang="en-US" sz="2800"/>
              <a:t>Should assume that the adversary knows the algorithm; the only secret the adversary is assumed to not know is the key</a:t>
            </a:r>
          </a:p>
        </p:txBody>
      </p:sp>
    </p:spTree>
    <p:extLst>
      <p:ext uri="{BB962C8B-B14F-4D97-AF65-F5344CB8AC3E}">
        <p14:creationId xmlns:p14="http://schemas.microsoft.com/office/powerpoint/2010/main" val="508922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57C34C3B-226B-CCC1-D859-5AED384DC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082" y="2332617"/>
            <a:ext cx="3637621" cy="363762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82239979-87A7-DFDD-67B7-622BAE3DA52D}"/>
              </a:ext>
            </a:extLst>
          </p:cNvPr>
          <p:cNvSpPr txBox="1">
            <a:spLocks/>
          </p:cNvSpPr>
          <p:nvPr/>
        </p:nvSpPr>
        <p:spPr>
          <a:xfrm>
            <a:off x="2400485" y="3053032"/>
            <a:ext cx="3993597" cy="219679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6000" b="1">
                <a:solidFill>
                  <a:schemeClr val="tx1"/>
                </a:solidFill>
                <a:latin typeface="Times New Roman" panose="02020603050405020304" pitchFamily="18" charset="0"/>
                <a:cs typeface="Times New Roman" panose="02020603050405020304" pitchFamily="18" charset="0"/>
              </a:rPr>
              <a:t>Be back in 10 min</a:t>
            </a:r>
          </a:p>
        </p:txBody>
      </p:sp>
      <p:sp>
        <p:nvSpPr>
          <p:cNvPr id="6" name="Title 3">
            <a:extLst>
              <a:ext uri="{FF2B5EF4-FFF2-40B4-BE49-F238E27FC236}">
                <a16:creationId xmlns:a16="http://schemas.microsoft.com/office/drawing/2014/main" id="{C32B624D-1D2D-8BFB-A89D-4406ADDD0D04}"/>
              </a:ext>
            </a:extLst>
          </p:cNvPr>
          <p:cNvSpPr txBox="1">
            <a:spLocks/>
          </p:cNvSpPr>
          <p:nvPr/>
        </p:nvSpPr>
        <p:spPr>
          <a:xfrm>
            <a:off x="1869595" y="1069431"/>
            <a:ext cx="8568597" cy="14350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solidFill>
                  <a:srgbClr val="00A6AA"/>
                </a:solidFill>
                <a:latin typeface="Arial" panose="020B0604020202020204" pitchFamily="34" charset="0"/>
                <a:ea typeface="+mn-ea"/>
                <a:cs typeface="Arial" panose="020B0604020202020204" pitchFamily="34" charset="0"/>
              </a:rPr>
              <a:t>Break Time…</a:t>
            </a:r>
          </a:p>
        </p:txBody>
      </p:sp>
    </p:spTree>
    <p:extLst>
      <p:ext uri="{BB962C8B-B14F-4D97-AF65-F5344CB8AC3E}">
        <p14:creationId xmlns:p14="http://schemas.microsoft.com/office/powerpoint/2010/main" val="914456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Modern Cryptography</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483966" y="1157205"/>
            <a:ext cx="11435442" cy="4858811"/>
          </a:xfrm>
        </p:spPr>
        <p:txBody>
          <a:bodyPr numCol="1"/>
          <a:lstStyle/>
          <a:p>
            <a:pPr marL="0" indent="0">
              <a:lnSpc>
                <a:spcPct val="100000"/>
              </a:lnSpc>
              <a:buNone/>
            </a:pPr>
            <a:r>
              <a:rPr lang="en-US" sz="2800" b="1"/>
              <a:t>Confidentiality</a:t>
            </a:r>
            <a:r>
              <a:rPr lang="en-US" sz="2800"/>
              <a:t>:</a:t>
            </a:r>
          </a:p>
          <a:p>
            <a:pPr>
              <a:lnSpc>
                <a:spcPct val="100000"/>
              </a:lnSpc>
            </a:pPr>
            <a:r>
              <a:rPr lang="en-US" sz="2800"/>
              <a:t>Ensuring information is disclosed only to those authorized to know it.</a:t>
            </a:r>
          </a:p>
          <a:p>
            <a:pPr>
              <a:lnSpc>
                <a:spcPct val="100000"/>
              </a:lnSpc>
            </a:pPr>
            <a:endParaRPr lang="en-US" sz="2800"/>
          </a:p>
          <a:p>
            <a:pPr marL="0" indent="0">
              <a:lnSpc>
                <a:spcPct val="100000"/>
              </a:lnSpc>
              <a:buNone/>
            </a:pPr>
            <a:r>
              <a:rPr lang="en-US" sz="2800" b="1"/>
              <a:t>Threats to consider:</a:t>
            </a:r>
          </a:p>
          <a:p>
            <a:pPr>
              <a:lnSpc>
                <a:spcPct val="100000"/>
              </a:lnSpc>
            </a:pPr>
            <a:r>
              <a:rPr lang="en-US" sz="2800"/>
              <a:t>Data in transit (p</a:t>
            </a:r>
            <a:r>
              <a:rPr lang="en-US" sz="2800">
                <a:solidFill>
                  <a:schemeClr val="tx1"/>
                </a:solidFill>
              </a:rPr>
              <a:t>acket sniffing/wiretap/surveillance, Man-in-the-middle, etc.)</a:t>
            </a:r>
          </a:p>
          <a:p>
            <a:pPr>
              <a:lnSpc>
                <a:spcPct val="100000"/>
              </a:lnSpc>
            </a:pPr>
            <a:r>
              <a:rPr lang="en-US" sz="2800"/>
              <a:t>Data at rest (DAR): (f</a:t>
            </a:r>
            <a:r>
              <a:rPr lang="en-US" sz="2800">
                <a:solidFill>
                  <a:schemeClr val="tx1"/>
                </a:solidFill>
              </a:rPr>
              <a:t>ile grabbing from a compromised system, stolen laptop, etc.)</a:t>
            </a:r>
          </a:p>
        </p:txBody>
      </p:sp>
    </p:spTree>
    <p:extLst>
      <p:ext uri="{BB962C8B-B14F-4D97-AF65-F5344CB8AC3E}">
        <p14:creationId xmlns:p14="http://schemas.microsoft.com/office/powerpoint/2010/main" val="4107816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What Can We Enforce? PAIN</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378279" y="1155081"/>
            <a:ext cx="11435442" cy="4858811"/>
          </a:xfrm>
        </p:spPr>
        <p:txBody>
          <a:bodyPr numCol="1"/>
          <a:lstStyle/>
          <a:p>
            <a:pPr algn="l">
              <a:lnSpc>
                <a:spcPct val="150000"/>
              </a:lnSpc>
              <a:buFont typeface="Arial" panose="020B0604020202020204" pitchFamily="34" charset="0"/>
              <a:buChar char="•"/>
            </a:pPr>
            <a:r>
              <a:rPr lang="en-US" sz="2800" b="1" i="0">
                <a:effectLst/>
                <a:latin typeface="Open Sans" panose="020B0606030504020204" pitchFamily="34" charset="0"/>
              </a:rPr>
              <a:t>Privacy</a:t>
            </a:r>
            <a:r>
              <a:rPr lang="en-US" sz="2800">
                <a:latin typeface="Open Sans" panose="020B0606030504020204" pitchFamily="34" charset="0"/>
              </a:rPr>
              <a:t>: </a:t>
            </a:r>
            <a:r>
              <a:rPr lang="en-US" sz="2800" b="0" i="0">
                <a:effectLst/>
                <a:latin typeface="Open Sans" panose="020B0606030504020204" pitchFamily="34" charset="0"/>
              </a:rPr>
              <a:t>Transactions cannot be viewed by an unauthorized party.</a:t>
            </a:r>
          </a:p>
          <a:p>
            <a:pPr algn="l">
              <a:lnSpc>
                <a:spcPct val="150000"/>
              </a:lnSpc>
              <a:buFont typeface="Arial" panose="020B0604020202020204" pitchFamily="34" charset="0"/>
              <a:buChar char="•"/>
            </a:pPr>
            <a:r>
              <a:rPr lang="en-US" sz="2800" b="1" i="0">
                <a:effectLst/>
                <a:latin typeface="Open Sans" panose="020B0606030504020204" pitchFamily="34" charset="0"/>
              </a:rPr>
              <a:t>Authentication</a:t>
            </a:r>
            <a:r>
              <a:rPr lang="en-US" sz="2800">
                <a:latin typeface="Open Sans" panose="020B0606030504020204" pitchFamily="34" charset="0"/>
              </a:rPr>
              <a:t>: </a:t>
            </a:r>
            <a:r>
              <a:rPr lang="en-US" sz="2800" b="0" i="0">
                <a:effectLst/>
                <a:latin typeface="Open Sans" panose="020B0606030504020204" pitchFamily="34" charset="0"/>
              </a:rPr>
              <a:t>Assurance that an entity’s identity claim is valid.</a:t>
            </a:r>
          </a:p>
          <a:p>
            <a:pPr algn="l">
              <a:lnSpc>
                <a:spcPct val="150000"/>
              </a:lnSpc>
              <a:buFont typeface="Arial" panose="020B0604020202020204" pitchFamily="34" charset="0"/>
              <a:buChar char="•"/>
            </a:pPr>
            <a:r>
              <a:rPr lang="en-US" sz="2800" b="1" i="0">
                <a:effectLst/>
                <a:latin typeface="Open Sans" panose="020B0606030504020204" pitchFamily="34" charset="0"/>
              </a:rPr>
              <a:t>Integrity</a:t>
            </a:r>
            <a:r>
              <a:rPr lang="en-US" sz="2800">
                <a:latin typeface="Open Sans" panose="020B0606030504020204" pitchFamily="34" charset="0"/>
              </a:rPr>
              <a:t>: </a:t>
            </a:r>
            <a:r>
              <a:rPr lang="en-US" sz="2800" b="0" i="0">
                <a:effectLst/>
                <a:latin typeface="Open Sans" panose="020B0606030504020204" pitchFamily="34" charset="0"/>
              </a:rPr>
              <a:t>Assurance that data has not been altered either intentionally or unintentionally.</a:t>
            </a:r>
          </a:p>
          <a:p>
            <a:pPr algn="l">
              <a:lnSpc>
                <a:spcPct val="150000"/>
              </a:lnSpc>
              <a:buFont typeface="Arial" panose="020B0604020202020204" pitchFamily="34" charset="0"/>
              <a:buChar char="•"/>
            </a:pPr>
            <a:r>
              <a:rPr lang="en-US" sz="2800" b="1" i="0">
                <a:effectLst/>
                <a:latin typeface="Open Sans" panose="020B0606030504020204" pitchFamily="34" charset="0"/>
              </a:rPr>
              <a:t>Non-repudiation</a:t>
            </a:r>
            <a:r>
              <a:rPr lang="en-US" sz="2800">
                <a:latin typeface="Open Sans" panose="020B0606030504020204" pitchFamily="34" charset="0"/>
              </a:rPr>
              <a:t>: </a:t>
            </a:r>
            <a:r>
              <a:rPr lang="en-US" sz="2800" b="0" i="0">
                <a:effectLst/>
                <a:latin typeface="Open Sans" panose="020B0606030504020204" pitchFamily="34" charset="0"/>
              </a:rPr>
              <a:t>Incontrovertible evidence of what occurred and who was involved.</a:t>
            </a:r>
          </a:p>
        </p:txBody>
      </p:sp>
    </p:spTree>
    <p:extLst>
      <p:ext uri="{BB962C8B-B14F-4D97-AF65-F5344CB8AC3E}">
        <p14:creationId xmlns:p14="http://schemas.microsoft.com/office/powerpoint/2010/main" val="3384044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FCAE8-73FD-9C9E-D3DA-D9CE8A87A34D}"/>
              </a:ext>
            </a:extLst>
          </p:cNvPr>
          <p:cNvSpPr>
            <a:spLocks noGrp="1"/>
          </p:cNvSpPr>
          <p:nvPr>
            <p:ph sz="quarter" idx="11"/>
          </p:nvPr>
        </p:nvSpPr>
        <p:spPr/>
        <p:txBody>
          <a:bodyPr/>
          <a:lstStyle/>
          <a:p>
            <a:r>
              <a:rPr lang="en-US"/>
              <a:t>Cryptography Process</a:t>
            </a:r>
            <a:endParaRPr lang="it-IT"/>
          </a:p>
        </p:txBody>
      </p:sp>
      <p:pic>
        <p:nvPicPr>
          <p:cNvPr id="5" name="Picture 4">
            <a:extLst>
              <a:ext uri="{FF2B5EF4-FFF2-40B4-BE49-F238E27FC236}">
                <a16:creationId xmlns:a16="http://schemas.microsoft.com/office/drawing/2014/main" id="{77A60FBD-B415-1683-F0D3-2CFE253D4694}"/>
              </a:ext>
            </a:extLst>
          </p:cNvPr>
          <p:cNvPicPr>
            <a:picLocks noChangeAspect="1"/>
          </p:cNvPicPr>
          <p:nvPr/>
        </p:nvPicPr>
        <p:blipFill>
          <a:blip r:embed="rId2"/>
          <a:srcRect t="15302" b="-228"/>
          <a:stretch/>
        </p:blipFill>
        <p:spPr>
          <a:xfrm>
            <a:off x="881232" y="2011680"/>
            <a:ext cx="10640910" cy="3470764"/>
          </a:xfrm>
          <a:prstGeom prst="rect">
            <a:avLst/>
          </a:prstGeom>
        </p:spPr>
      </p:pic>
      <p:sp>
        <p:nvSpPr>
          <p:cNvPr id="3" name="TextBox 2">
            <a:extLst>
              <a:ext uri="{FF2B5EF4-FFF2-40B4-BE49-F238E27FC236}">
                <a16:creationId xmlns:a16="http://schemas.microsoft.com/office/drawing/2014/main" id="{3FADE96A-82F7-9905-836A-937187EBE71E}"/>
              </a:ext>
            </a:extLst>
          </p:cNvPr>
          <p:cNvSpPr txBox="1"/>
          <p:nvPr/>
        </p:nvSpPr>
        <p:spPr>
          <a:xfrm>
            <a:off x="2018270" y="1551458"/>
            <a:ext cx="20594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Encryption Key</a:t>
            </a:r>
          </a:p>
        </p:txBody>
      </p:sp>
      <p:sp>
        <p:nvSpPr>
          <p:cNvPr id="4" name="TextBox 3">
            <a:extLst>
              <a:ext uri="{FF2B5EF4-FFF2-40B4-BE49-F238E27FC236}">
                <a16:creationId xmlns:a16="http://schemas.microsoft.com/office/drawing/2014/main" id="{1516E12A-3EF4-07D6-D0F6-C2BC49CD98FB}"/>
              </a:ext>
            </a:extLst>
          </p:cNvPr>
          <p:cNvSpPr txBox="1"/>
          <p:nvPr/>
        </p:nvSpPr>
        <p:spPr>
          <a:xfrm>
            <a:off x="7942648" y="1551458"/>
            <a:ext cx="20594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Decryption Key</a:t>
            </a:r>
          </a:p>
        </p:txBody>
      </p:sp>
      <p:sp>
        <p:nvSpPr>
          <p:cNvPr id="6" name="TextBox 5">
            <a:extLst>
              <a:ext uri="{FF2B5EF4-FFF2-40B4-BE49-F238E27FC236}">
                <a16:creationId xmlns:a16="http://schemas.microsoft.com/office/drawing/2014/main" id="{8F41C74D-3AA5-6CA2-DE65-0CF79209882C}"/>
              </a:ext>
            </a:extLst>
          </p:cNvPr>
          <p:cNvSpPr txBox="1"/>
          <p:nvPr/>
        </p:nvSpPr>
        <p:spPr>
          <a:xfrm>
            <a:off x="7276757" y="4537674"/>
            <a:ext cx="2251673" cy="49244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i="1">
                <a:solidFill>
                  <a:srgbClr val="272935"/>
                </a:solidFill>
                <a:ea typeface="Calibri"/>
                <a:cs typeface="Calibri"/>
              </a:rPr>
              <a:t>Decryption</a:t>
            </a:r>
            <a:r>
              <a:rPr lang="en-US" sz="2400" i="1">
                <a:solidFill>
                  <a:srgbClr val="272935"/>
                </a:solidFill>
                <a:ea typeface="Calibri"/>
                <a:cs typeface="Calibri"/>
              </a:rPr>
              <a:t> </a:t>
            </a:r>
            <a:endParaRPr lang="en-US"/>
          </a:p>
        </p:txBody>
      </p:sp>
    </p:spTree>
    <p:extLst>
      <p:ext uri="{BB962C8B-B14F-4D97-AF65-F5344CB8AC3E}">
        <p14:creationId xmlns:p14="http://schemas.microsoft.com/office/powerpoint/2010/main" val="251351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FCAE8-73FD-9C9E-D3DA-D9CE8A87A34D}"/>
              </a:ext>
            </a:extLst>
          </p:cNvPr>
          <p:cNvSpPr>
            <a:spLocks noGrp="1"/>
          </p:cNvSpPr>
          <p:nvPr>
            <p:ph sz="quarter" idx="11"/>
          </p:nvPr>
        </p:nvSpPr>
        <p:spPr/>
        <p:txBody>
          <a:bodyPr/>
          <a:lstStyle/>
          <a:p>
            <a:r>
              <a:rPr lang="en-US"/>
              <a:t>Symmetric Cryptography</a:t>
            </a:r>
            <a:endParaRPr lang="it-IT"/>
          </a:p>
        </p:txBody>
      </p:sp>
      <p:pic>
        <p:nvPicPr>
          <p:cNvPr id="4" name="Picture 3" descr="A diagram of keys and a keyword&#10;&#10;Description automatically generated">
            <a:extLst>
              <a:ext uri="{FF2B5EF4-FFF2-40B4-BE49-F238E27FC236}">
                <a16:creationId xmlns:a16="http://schemas.microsoft.com/office/drawing/2014/main" id="{1B4A255E-2828-797C-0D5C-8366E64FA949}"/>
              </a:ext>
            </a:extLst>
          </p:cNvPr>
          <p:cNvPicPr>
            <a:picLocks noChangeAspect="1"/>
          </p:cNvPicPr>
          <p:nvPr/>
        </p:nvPicPr>
        <p:blipFill rotWithShape="1">
          <a:blip r:embed="rId2"/>
          <a:srcRect t="14085"/>
          <a:stretch/>
        </p:blipFill>
        <p:spPr>
          <a:xfrm>
            <a:off x="1025703" y="1185872"/>
            <a:ext cx="9555211" cy="4486256"/>
          </a:xfrm>
          <a:prstGeom prst="rect">
            <a:avLst/>
          </a:prstGeom>
        </p:spPr>
      </p:pic>
    </p:spTree>
    <p:extLst>
      <p:ext uri="{BB962C8B-B14F-4D97-AF65-F5344CB8AC3E}">
        <p14:creationId xmlns:p14="http://schemas.microsoft.com/office/powerpoint/2010/main" val="2823402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Block Ciphers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378279" y="830051"/>
            <a:ext cx="11435442" cy="4858811"/>
          </a:xfrm>
        </p:spPr>
        <p:txBody>
          <a:bodyPr numCol="1"/>
          <a:lstStyle/>
          <a:p>
            <a:pPr marL="0" indent="0" algn="l">
              <a:lnSpc>
                <a:spcPct val="150000"/>
              </a:lnSpc>
              <a:buNone/>
            </a:pPr>
            <a:r>
              <a:rPr lang="en-US" sz="2800">
                <a:latin typeface="Open Sans" panose="020B0606030504020204" pitchFamily="34" charset="0"/>
              </a:rPr>
              <a:t>B</a:t>
            </a:r>
            <a:r>
              <a:rPr lang="en-US" sz="2800" b="0" i="0">
                <a:effectLst/>
                <a:latin typeface="Open Sans" panose="020B0606030504020204" pitchFamily="34" charset="0"/>
              </a:rPr>
              <a:t>lock ciphers process messages in blocks, each of which is then </a:t>
            </a:r>
            <a:r>
              <a:rPr lang="en-US" sz="2800" b="0" i="0" err="1">
                <a:effectLst/>
                <a:latin typeface="Open Sans" panose="020B0606030504020204" pitchFamily="34" charset="0"/>
              </a:rPr>
              <a:t>en</a:t>
            </a:r>
            <a:r>
              <a:rPr lang="en-US" sz="2800" b="0" i="0">
                <a:effectLst/>
                <a:latin typeface="Open Sans" panose="020B0606030504020204" pitchFamily="34" charset="0"/>
              </a:rPr>
              <a:t>/decrypted (like a substitution on very big characters, e.g., 64 bits)</a:t>
            </a:r>
          </a:p>
          <a:p>
            <a:pPr algn="l">
              <a:lnSpc>
                <a:spcPct val="150000"/>
              </a:lnSpc>
              <a:buFont typeface="Arial" panose="020B0604020202020204" pitchFamily="34" charset="0"/>
              <a:buChar char="•"/>
            </a:pPr>
            <a:endParaRPr lang="en-US" sz="800" b="0" i="0">
              <a:effectLst/>
              <a:latin typeface="Open Sans" panose="020B0606030504020204" pitchFamily="34" charset="0"/>
            </a:endParaRPr>
          </a:p>
          <a:p>
            <a:pPr marL="0" indent="0" algn="l">
              <a:lnSpc>
                <a:spcPct val="150000"/>
              </a:lnSpc>
              <a:buNone/>
            </a:pPr>
            <a:r>
              <a:rPr lang="it-IT" sz="2800" b="1" err="1"/>
              <a:t>Why</a:t>
            </a:r>
            <a:r>
              <a:rPr lang="it-IT" sz="2800" b="1"/>
              <a:t> Block </a:t>
            </a:r>
            <a:r>
              <a:rPr lang="it-IT" sz="2800" b="1" err="1"/>
              <a:t>Ciphers</a:t>
            </a:r>
            <a:r>
              <a:rPr lang="it-IT" sz="2800" b="1"/>
              <a:t>?</a:t>
            </a:r>
          </a:p>
          <a:p>
            <a:pPr>
              <a:lnSpc>
                <a:spcPct val="150000"/>
              </a:lnSpc>
            </a:pPr>
            <a:r>
              <a:rPr lang="en-US" sz="2800" b="0" i="0">
                <a:effectLst/>
                <a:latin typeface="Open Sans" panose="020B0606030504020204" pitchFamily="34" charset="0"/>
              </a:rPr>
              <a:t>Another way to defeat frequency analysis</a:t>
            </a:r>
          </a:p>
          <a:p>
            <a:pPr>
              <a:lnSpc>
                <a:spcPct val="150000"/>
              </a:lnSpc>
            </a:pPr>
            <a:r>
              <a:rPr lang="en-US" sz="2800" b="0" i="0">
                <a:effectLst/>
                <a:latin typeface="Open Sans" panose="020B0606030504020204" pitchFamily="34" charset="0"/>
              </a:rPr>
              <a:t>Make the unit of transformation larger</a:t>
            </a:r>
            <a:r>
              <a:rPr lang="en-US" sz="2800">
                <a:latin typeface="Open Sans" panose="020B0606030504020204" pitchFamily="34" charset="0"/>
              </a:rPr>
              <a:t> (</a:t>
            </a:r>
            <a:r>
              <a:rPr lang="en-US" sz="2800" b="0" i="0">
                <a:effectLst/>
                <a:latin typeface="Open Sans" panose="020B0606030504020204" pitchFamily="34" charset="0"/>
              </a:rPr>
              <a:t>rather than encrypting letter by letter, encrypting block by block)</a:t>
            </a:r>
          </a:p>
        </p:txBody>
      </p:sp>
    </p:spTree>
    <p:extLst>
      <p:ext uri="{BB962C8B-B14F-4D97-AF65-F5344CB8AC3E}">
        <p14:creationId xmlns:p14="http://schemas.microsoft.com/office/powerpoint/2010/main" val="1700577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Modern Algorithms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378279" y="1154904"/>
            <a:ext cx="11435442" cy="4319465"/>
          </a:xfrm>
        </p:spPr>
        <p:txBody>
          <a:bodyPr numCol="1"/>
          <a:lstStyle/>
          <a:p>
            <a:pPr>
              <a:lnSpc>
                <a:spcPct val="100000"/>
              </a:lnSpc>
            </a:pPr>
            <a:r>
              <a:rPr lang="it-IT" sz="2800"/>
              <a:t>Data </a:t>
            </a:r>
            <a:r>
              <a:rPr lang="it-IT" sz="2800" err="1"/>
              <a:t>Encryption</a:t>
            </a:r>
            <a:r>
              <a:rPr lang="it-IT" sz="2800"/>
              <a:t> Standard (DES)</a:t>
            </a:r>
          </a:p>
          <a:p>
            <a:pPr lvl="1">
              <a:lnSpc>
                <a:spcPct val="100000"/>
              </a:lnSpc>
            </a:pPr>
            <a:r>
              <a:rPr lang="en-US" sz="2000">
                <a:solidFill>
                  <a:schemeClr val="tx1"/>
                </a:solidFill>
              </a:rPr>
              <a:t>Designed by IBM with modifications proposed by the National Security Agency</a:t>
            </a:r>
          </a:p>
          <a:p>
            <a:pPr lvl="1">
              <a:lnSpc>
                <a:spcPct val="100000"/>
              </a:lnSpc>
            </a:pPr>
            <a:r>
              <a:rPr lang="en-US" sz="2000">
                <a:solidFill>
                  <a:schemeClr val="tx1"/>
                </a:solidFill>
              </a:rPr>
              <a:t>US national standard from 1977 to 2001</a:t>
            </a:r>
          </a:p>
          <a:p>
            <a:pPr lvl="1">
              <a:lnSpc>
                <a:spcPct val="150000"/>
              </a:lnSpc>
            </a:pPr>
            <a:endParaRPr lang="it-IT" sz="2800"/>
          </a:p>
          <a:p>
            <a:pPr>
              <a:lnSpc>
                <a:spcPct val="150000"/>
              </a:lnSpc>
            </a:pPr>
            <a:r>
              <a:rPr lang="it-IT" sz="2800"/>
              <a:t>Advanced </a:t>
            </a:r>
            <a:r>
              <a:rPr lang="it-IT" sz="2800" err="1"/>
              <a:t>Encryption</a:t>
            </a:r>
            <a:r>
              <a:rPr lang="it-IT" sz="2800"/>
              <a:t> Standard (AES)</a:t>
            </a:r>
          </a:p>
          <a:p>
            <a:pPr lvl="1">
              <a:lnSpc>
                <a:spcPct val="150000"/>
              </a:lnSpc>
            </a:pPr>
            <a:r>
              <a:rPr lang="en-US" sz="2000">
                <a:solidFill>
                  <a:schemeClr val="tx1"/>
                </a:solidFill>
              </a:rPr>
              <a:t>Originally developed by two Belgian cryptographers </a:t>
            </a:r>
          </a:p>
          <a:p>
            <a:pPr lvl="1">
              <a:lnSpc>
                <a:spcPct val="150000"/>
              </a:lnSpc>
            </a:pPr>
            <a:r>
              <a:rPr lang="en-US" sz="2000">
                <a:solidFill>
                  <a:schemeClr val="tx1"/>
                </a:solidFill>
              </a:rPr>
              <a:t>Became standard for US government in 2001</a:t>
            </a:r>
          </a:p>
        </p:txBody>
      </p:sp>
    </p:spTree>
    <p:extLst>
      <p:ext uri="{BB962C8B-B14F-4D97-AF65-F5344CB8AC3E}">
        <p14:creationId xmlns:p14="http://schemas.microsoft.com/office/powerpoint/2010/main" val="218937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00000"/>
              </a:lnSpc>
            </a:pPr>
            <a:r>
              <a:rPr lang="it-IT" sz="2800"/>
              <a:t>Data </a:t>
            </a:r>
            <a:r>
              <a:rPr lang="it-IT" sz="2800" err="1"/>
              <a:t>Encryption</a:t>
            </a:r>
            <a:r>
              <a:rPr lang="it-IT" sz="2800"/>
              <a:t> Standard (DES)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510627" y="1269267"/>
            <a:ext cx="6804574" cy="4319465"/>
          </a:xfrm>
        </p:spPr>
        <p:txBody>
          <a:bodyPr lIns="91440" tIns="45720" rIns="91440" bIns="45720" numCol="1" anchor="t"/>
          <a:lstStyle/>
          <a:p>
            <a:pPr>
              <a:lnSpc>
                <a:spcPct val="100000"/>
              </a:lnSpc>
            </a:pPr>
            <a:r>
              <a:rPr lang="en-US" sz="2800"/>
              <a:t>Symmetric-Key block cipher algorithm </a:t>
            </a:r>
          </a:p>
          <a:p>
            <a:pPr>
              <a:lnSpc>
                <a:spcPct val="100000"/>
              </a:lnSpc>
            </a:pPr>
            <a:r>
              <a:rPr lang="en-US" sz="2800"/>
              <a:t>Encrypts 64-bit blocks using a 56-bit key</a:t>
            </a:r>
          </a:p>
          <a:p>
            <a:pPr>
              <a:lnSpc>
                <a:spcPct val="100000"/>
              </a:lnSpc>
            </a:pPr>
            <a:r>
              <a:rPr lang="en-US" sz="2800">
                <a:latin typeface="Arial"/>
                <a:cs typeface="Arial"/>
              </a:rPr>
              <a:t>16 iterations: replacing blocks of bits (</a:t>
            </a:r>
            <a:r>
              <a:rPr lang="en-US" sz="2800" b="1">
                <a:latin typeface="Arial"/>
                <a:cs typeface="Arial"/>
              </a:rPr>
              <a:t>Substitution</a:t>
            </a:r>
            <a:r>
              <a:rPr lang="en-US" sz="2800">
                <a:latin typeface="Arial"/>
                <a:cs typeface="Arial"/>
              </a:rPr>
              <a:t>), shuffling the bits (</a:t>
            </a:r>
            <a:r>
              <a:rPr lang="en-US" sz="2800" b="1">
                <a:latin typeface="Arial"/>
                <a:cs typeface="Arial"/>
              </a:rPr>
              <a:t>Permutation</a:t>
            </a:r>
            <a:r>
              <a:rPr lang="en-US" sz="2800">
                <a:latin typeface="Arial"/>
                <a:cs typeface="Arial"/>
              </a:rPr>
              <a:t>), mingling in bits from the key (</a:t>
            </a:r>
            <a:r>
              <a:rPr lang="en-US" sz="2800" b="1">
                <a:latin typeface="Arial"/>
                <a:cs typeface="Arial"/>
              </a:rPr>
              <a:t>Transformation</a:t>
            </a:r>
            <a:r>
              <a:rPr lang="en-US" sz="2800">
                <a:latin typeface="Arial"/>
                <a:cs typeface="Arial"/>
              </a:rPr>
              <a:t>)</a:t>
            </a:r>
          </a:p>
          <a:p>
            <a:pPr>
              <a:lnSpc>
                <a:spcPct val="100000"/>
              </a:lnSpc>
            </a:pPr>
            <a:r>
              <a:rPr lang="en-US" sz="2800"/>
              <a:t>Designed mostly for hardware implementations</a:t>
            </a:r>
            <a:endParaRPr lang="it-IT" sz="2800"/>
          </a:p>
        </p:txBody>
      </p:sp>
      <p:pic>
        <p:nvPicPr>
          <p:cNvPr id="5" name="Picture 4">
            <a:extLst>
              <a:ext uri="{FF2B5EF4-FFF2-40B4-BE49-F238E27FC236}">
                <a16:creationId xmlns:a16="http://schemas.microsoft.com/office/drawing/2014/main" id="{4B4E06D5-5580-3F24-C8FE-854AA8724DA5}"/>
              </a:ext>
            </a:extLst>
          </p:cNvPr>
          <p:cNvPicPr>
            <a:picLocks noChangeAspect="1"/>
          </p:cNvPicPr>
          <p:nvPr/>
        </p:nvPicPr>
        <p:blipFill>
          <a:blip r:embed="rId3"/>
          <a:stretch>
            <a:fillRect/>
          </a:stretch>
        </p:blipFill>
        <p:spPr>
          <a:xfrm>
            <a:off x="7555833" y="475061"/>
            <a:ext cx="3535458" cy="4999308"/>
          </a:xfrm>
          <a:prstGeom prst="rect">
            <a:avLst/>
          </a:prstGeom>
        </p:spPr>
      </p:pic>
    </p:spTree>
    <p:extLst>
      <p:ext uri="{BB962C8B-B14F-4D97-AF65-F5344CB8AC3E}">
        <p14:creationId xmlns:p14="http://schemas.microsoft.com/office/powerpoint/2010/main" val="3311954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00000"/>
              </a:lnSpc>
            </a:pPr>
            <a:r>
              <a:rPr lang="it-IT" sz="2800"/>
              <a:t>Data </a:t>
            </a:r>
            <a:r>
              <a:rPr lang="it-IT" sz="2800" err="1"/>
              <a:t>Encryption</a:t>
            </a:r>
            <a:r>
              <a:rPr lang="it-IT" sz="2800"/>
              <a:t> Standard (DES)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378279" y="1154904"/>
            <a:ext cx="10895310" cy="4632285"/>
          </a:xfrm>
        </p:spPr>
        <p:txBody>
          <a:bodyPr lIns="91440" tIns="45720" rIns="91440" bIns="45720" numCol="1" anchor="t"/>
          <a:lstStyle/>
          <a:p>
            <a:pPr>
              <a:lnSpc>
                <a:spcPct val="100000"/>
              </a:lnSpc>
            </a:pPr>
            <a:r>
              <a:rPr lang="en-US" sz="2800" dirty="0">
                <a:latin typeface="Arial"/>
                <a:cs typeface="Arial"/>
              </a:rPr>
              <a:t>Broken in 1999: </a:t>
            </a:r>
            <a:r>
              <a:rPr lang="en-US" sz="2800" b="1" dirty="0">
                <a:latin typeface="Arial"/>
                <a:cs typeface="Arial"/>
              </a:rPr>
              <a:t>56-bit key </a:t>
            </a:r>
            <a:r>
              <a:rPr lang="en-US" sz="2800" dirty="0">
                <a:latin typeface="Arial"/>
                <a:cs typeface="Arial"/>
              </a:rPr>
              <a:t>is too </a:t>
            </a:r>
            <a:r>
              <a:rPr lang="en-US" sz="2800" b="1" dirty="0">
                <a:latin typeface="Arial"/>
                <a:cs typeface="Arial"/>
              </a:rPr>
              <a:t>small</a:t>
            </a:r>
            <a:r>
              <a:rPr lang="en-US" sz="2800" dirty="0">
                <a:latin typeface="Arial"/>
                <a:cs typeface="Arial"/>
              </a:rPr>
              <a:t> (</a:t>
            </a:r>
            <a:r>
              <a:rPr lang="it-IT" sz="2800" dirty="0" err="1">
                <a:latin typeface="Arial"/>
                <a:cs typeface="Arial"/>
              </a:rPr>
              <a:t>vulnerable</a:t>
            </a:r>
            <a:r>
              <a:rPr lang="it-IT" sz="2800" dirty="0">
                <a:latin typeface="Arial"/>
                <a:cs typeface="Arial"/>
              </a:rPr>
              <a:t> to brute-force </a:t>
            </a:r>
            <a:r>
              <a:rPr lang="it-IT" sz="2800" dirty="0" err="1">
                <a:latin typeface="Arial"/>
                <a:cs typeface="Arial"/>
              </a:rPr>
              <a:t>attacks</a:t>
            </a:r>
            <a:r>
              <a:rPr lang="it-IT" sz="2800" dirty="0">
                <a:latin typeface="Arial"/>
                <a:cs typeface="Arial"/>
              </a:rPr>
              <a:t>)</a:t>
            </a:r>
          </a:p>
          <a:p>
            <a:pPr>
              <a:lnSpc>
                <a:spcPct val="100000"/>
              </a:lnSpc>
            </a:pPr>
            <a:r>
              <a:rPr lang="en-US" sz="2800" dirty="0">
                <a:latin typeface="Arial"/>
                <a:cs typeface="Arial"/>
              </a:rPr>
              <a:t>NIST </a:t>
            </a:r>
            <a:r>
              <a:rPr lang="en-US" sz="2800" b="1" dirty="0">
                <a:latin typeface="Arial"/>
                <a:cs typeface="Arial"/>
              </a:rPr>
              <a:t>withdrew</a:t>
            </a:r>
            <a:r>
              <a:rPr lang="en-US" sz="2800" dirty="0">
                <a:latin typeface="Arial"/>
                <a:cs typeface="Arial"/>
              </a:rPr>
              <a:t> DES as an encryption standard in 2005</a:t>
            </a:r>
          </a:p>
          <a:p>
            <a:pPr marL="0" indent="0">
              <a:lnSpc>
                <a:spcPct val="100000"/>
              </a:lnSpc>
              <a:buNone/>
            </a:pPr>
            <a:r>
              <a:rPr lang="en-US" sz="2800">
                <a:latin typeface="Arial"/>
                <a:cs typeface="Arial"/>
              </a:rPr>
              <a:t>Other versions:</a:t>
            </a:r>
          </a:p>
          <a:p>
            <a:pPr>
              <a:lnSpc>
                <a:spcPct val="100000"/>
              </a:lnSpc>
            </a:pPr>
            <a:r>
              <a:rPr lang="fr-FR" sz="2800" b="1" dirty="0">
                <a:latin typeface="Arial"/>
                <a:cs typeface="Arial"/>
              </a:rPr>
              <a:t>Double DES</a:t>
            </a:r>
            <a:r>
              <a:rPr lang="fr-FR" sz="2800" dirty="0">
                <a:latin typeface="Arial"/>
                <a:cs typeface="Arial"/>
              </a:rPr>
              <a:t>: C = E(K2, E(K1, M)) </a:t>
            </a:r>
            <a:r>
              <a:rPr lang="en-US" sz="2800" dirty="0">
                <a:latin typeface="Arial"/>
                <a:cs typeface="Arial"/>
              </a:rPr>
              <a:t>just doubles the length of time to break this version</a:t>
            </a:r>
          </a:p>
          <a:p>
            <a:pPr>
              <a:lnSpc>
                <a:spcPct val="100000"/>
              </a:lnSpc>
            </a:pPr>
            <a:r>
              <a:rPr lang="en-US" sz="2800" b="1" dirty="0">
                <a:latin typeface="Arial"/>
                <a:cs typeface="Arial"/>
              </a:rPr>
              <a:t>Triple DES</a:t>
            </a:r>
            <a:r>
              <a:rPr lang="en-US" sz="2800" dirty="0">
                <a:latin typeface="Arial"/>
                <a:cs typeface="Arial"/>
              </a:rPr>
              <a:t>: C = E(K3, E(K2, E(K1, M))) or E(K3, D(K2, E(K1, M)))</a:t>
            </a:r>
            <a:br>
              <a:rPr lang="en-US" sz="2800" dirty="0">
                <a:latin typeface="Arial"/>
                <a:cs typeface="Arial"/>
              </a:rPr>
            </a:br>
            <a:r>
              <a:rPr lang="en-US" sz="2800" dirty="0">
                <a:latin typeface="Arial"/>
                <a:cs typeface="Arial"/>
              </a:rPr>
              <a:t>Encryption strength up to 112-bit key</a:t>
            </a:r>
            <a:endParaRPr lang="it-IT" sz="2800" dirty="0">
              <a:latin typeface="Arial"/>
              <a:cs typeface="Arial"/>
            </a:endParaRPr>
          </a:p>
          <a:p>
            <a:pPr>
              <a:lnSpc>
                <a:spcPct val="100000"/>
              </a:lnSpc>
            </a:pPr>
            <a:endParaRPr lang="it-IT" sz="2800"/>
          </a:p>
        </p:txBody>
      </p:sp>
    </p:spTree>
    <p:extLst>
      <p:ext uri="{BB962C8B-B14F-4D97-AF65-F5344CB8AC3E}">
        <p14:creationId xmlns:p14="http://schemas.microsoft.com/office/powerpoint/2010/main" val="403167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BFBCA6-57FA-47B8-4CDB-52E79AED6C3C}"/>
              </a:ext>
            </a:extLst>
          </p:cNvPr>
          <p:cNvSpPr>
            <a:spLocks noGrp="1"/>
          </p:cNvSpPr>
          <p:nvPr>
            <p:ph sz="quarter" idx="11"/>
          </p:nvPr>
        </p:nvSpPr>
        <p:spPr/>
        <p:txBody>
          <a:bodyPr/>
          <a:lstStyle/>
          <a:p>
            <a:r>
              <a:rPr lang="en-US"/>
              <a:t>Goals of Cryptography</a:t>
            </a:r>
          </a:p>
        </p:txBody>
      </p:sp>
      <p:sp>
        <p:nvSpPr>
          <p:cNvPr id="3" name="Content Placeholder 2">
            <a:extLst>
              <a:ext uri="{FF2B5EF4-FFF2-40B4-BE49-F238E27FC236}">
                <a16:creationId xmlns:a16="http://schemas.microsoft.com/office/drawing/2014/main" id="{9B6CA69E-AC6E-CD01-8BC0-24ED57F8A0B8}"/>
              </a:ext>
            </a:extLst>
          </p:cNvPr>
          <p:cNvSpPr>
            <a:spLocks noGrp="1"/>
          </p:cNvSpPr>
          <p:nvPr>
            <p:ph sz="quarter" idx="12"/>
          </p:nvPr>
        </p:nvSpPr>
        <p:spPr>
          <a:xfrm>
            <a:off x="809492" y="1238023"/>
            <a:ext cx="10281799" cy="4706991"/>
          </a:xfrm>
        </p:spPr>
        <p:txBody>
          <a:bodyPr/>
          <a:lstStyle/>
          <a:p>
            <a:pPr marL="0" indent="0">
              <a:buNone/>
            </a:pPr>
            <a:r>
              <a:rPr lang="en-US" sz="2400" b="1"/>
              <a:t>Problem</a:t>
            </a:r>
          </a:p>
          <a:p>
            <a:pPr>
              <a:lnSpc>
                <a:spcPct val="100000"/>
              </a:lnSpc>
            </a:pPr>
            <a:r>
              <a:rPr lang="en-US" sz="2000"/>
              <a:t>Ensure </a:t>
            </a:r>
            <a:r>
              <a:rPr lang="en-US" sz="2000" b="1"/>
              <a:t>security</a:t>
            </a:r>
            <a:r>
              <a:rPr lang="en-US" sz="2000"/>
              <a:t> of communication over an </a:t>
            </a:r>
            <a:r>
              <a:rPr lang="en-US" sz="2000" b="1"/>
              <a:t>insecure</a:t>
            </a:r>
            <a:r>
              <a:rPr lang="en-US" sz="2000"/>
              <a:t> communication channel</a:t>
            </a:r>
          </a:p>
          <a:p>
            <a:pPr>
              <a:lnSpc>
                <a:spcPct val="100000"/>
              </a:lnSpc>
            </a:pPr>
            <a:endParaRPr lang="en-US" sz="2000"/>
          </a:p>
          <a:p>
            <a:pPr marL="0" indent="0">
              <a:buNone/>
            </a:pPr>
            <a:r>
              <a:rPr lang="en-US" sz="2400" b="1"/>
              <a:t>Secure Communication</a:t>
            </a:r>
          </a:p>
          <a:p>
            <a:r>
              <a:rPr lang="en-US" sz="2000" i="1"/>
              <a:t>Confidentiality</a:t>
            </a:r>
            <a:r>
              <a:rPr lang="en-US" sz="2000"/>
              <a:t>: only the intended recipient can see the communication</a:t>
            </a:r>
          </a:p>
          <a:p>
            <a:r>
              <a:rPr lang="en-US" sz="2000" i="1"/>
              <a:t>Integrity</a:t>
            </a:r>
            <a:r>
              <a:rPr lang="en-US" sz="2000"/>
              <a:t>: the communication is generated by the alleged sender</a:t>
            </a:r>
          </a:p>
          <a:p>
            <a:endParaRPr lang="en-US" sz="2000"/>
          </a:p>
          <a:p>
            <a:pPr marL="0" marR="0" lvl="0" indent="0" algn="l" defTabSz="914400" rtl="0" eaLnBrk="1" fontAlgn="auto" latinLnBrk="0" hangingPunct="1">
              <a:lnSpc>
                <a:spcPct val="90000"/>
              </a:lnSpc>
              <a:spcBef>
                <a:spcPts val="0"/>
              </a:spcBef>
              <a:spcAft>
                <a:spcPts val="1000"/>
              </a:spcAft>
              <a:buClrTx/>
              <a:buSzTx/>
              <a:buFont typeface="Arial" panose="020B0604020202020204" pitchFamily="34" charset="0"/>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Insecure channel</a:t>
            </a:r>
          </a:p>
          <a:p>
            <a:pPr marL="228600" marR="0" lvl="0" indent="-228600" algn="l" defTabSz="914400" rtl="0" eaLnBrk="1" fontAlgn="auto" latinLnBrk="0" hangingPunct="1">
              <a:lnSpc>
                <a:spcPct val="90000"/>
              </a:lnSpc>
              <a:spcBef>
                <a:spcPts val="0"/>
              </a:spcBef>
              <a:spcAft>
                <a:spcPts val="1000"/>
              </a:spcAft>
              <a:buClrTx/>
              <a:buSzTx/>
              <a:buFont typeface="Arial" panose="020B0604020202020204" pitchFamily="34" charset="0"/>
              <a:buChar char="•"/>
              <a:tabLst/>
              <a:defRPr/>
            </a:pPr>
            <a:r>
              <a:rPr lang="en-US" sz="2000"/>
              <a:t>the adversary can eavesdrop </a:t>
            </a:r>
          </a:p>
          <a:p>
            <a:pPr marL="228600" marR="0" lvl="0" indent="-228600" algn="l" defTabSz="914400" rtl="0" eaLnBrk="1" fontAlgn="auto" latinLnBrk="0" hangingPunct="1">
              <a:lnSpc>
                <a:spcPct val="90000"/>
              </a:lnSpc>
              <a:spcBef>
                <a:spcPts val="0"/>
              </a:spcBef>
              <a:spcAft>
                <a:spcPts val="1000"/>
              </a:spcAft>
              <a:buClrTx/>
              <a:buSzTx/>
              <a:buFont typeface="Arial" panose="020B0604020202020204" pitchFamily="34" charset="0"/>
              <a:buChar char="•"/>
              <a:tabLst/>
              <a:defRPr/>
            </a:pPr>
            <a:r>
              <a:rPr lang="en-US" sz="2000"/>
              <a:t>the adversary has full control over the communications</a:t>
            </a:r>
            <a:endParaRPr lang="en-US"/>
          </a:p>
        </p:txBody>
      </p:sp>
      <p:pic>
        <p:nvPicPr>
          <p:cNvPr id="6" name="Picture 5">
            <a:extLst>
              <a:ext uri="{FF2B5EF4-FFF2-40B4-BE49-F238E27FC236}">
                <a16:creationId xmlns:a16="http://schemas.microsoft.com/office/drawing/2014/main" id="{52746347-79B1-DE4E-EF05-98313E18A27E}"/>
              </a:ext>
            </a:extLst>
          </p:cNvPr>
          <p:cNvPicPr>
            <a:picLocks noChangeAspect="1"/>
          </p:cNvPicPr>
          <p:nvPr/>
        </p:nvPicPr>
        <p:blipFill>
          <a:blip r:embed="rId2"/>
          <a:stretch>
            <a:fillRect/>
          </a:stretch>
        </p:blipFill>
        <p:spPr>
          <a:xfrm>
            <a:off x="8544715" y="3757066"/>
            <a:ext cx="3356944" cy="1852018"/>
          </a:xfrm>
          <a:prstGeom prst="rect">
            <a:avLst/>
          </a:prstGeom>
          <a:ln>
            <a:noFill/>
          </a:ln>
          <a:effectLst>
            <a:softEdge rad="112500"/>
          </a:effectLst>
        </p:spPr>
      </p:pic>
    </p:spTree>
    <p:extLst>
      <p:ext uri="{BB962C8B-B14F-4D97-AF65-F5344CB8AC3E}">
        <p14:creationId xmlns:p14="http://schemas.microsoft.com/office/powerpoint/2010/main" val="224786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a:t>Advanced </a:t>
            </a:r>
            <a:r>
              <a:rPr lang="it-IT" sz="2800" err="1"/>
              <a:t>Encryption</a:t>
            </a:r>
            <a:r>
              <a:rPr lang="it-IT" sz="2800"/>
              <a:t> Standard (AES)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378279" y="1154904"/>
            <a:ext cx="6744416" cy="4319465"/>
          </a:xfrm>
        </p:spPr>
        <p:txBody>
          <a:bodyPr numCol="1"/>
          <a:lstStyle/>
          <a:p>
            <a:pPr>
              <a:lnSpc>
                <a:spcPct val="100000"/>
              </a:lnSpc>
            </a:pPr>
            <a:r>
              <a:rPr lang="en-US" sz="2800"/>
              <a:t>Goal: replace DES for both government and private-sector encryption.</a:t>
            </a:r>
          </a:p>
          <a:p>
            <a:pPr>
              <a:lnSpc>
                <a:spcPct val="100000"/>
              </a:lnSpc>
            </a:pPr>
            <a:r>
              <a:rPr lang="en-US" sz="2800"/>
              <a:t>Designed to be efficient in both hardware and software across a variety of platforms.</a:t>
            </a:r>
          </a:p>
          <a:p>
            <a:pPr>
              <a:lnSpc>
                <a:spcPct val="100000"/>
              </a:lnSpc>
            </a:pPr>
            <a:r>
              <a:rPr lang="en-US" sz="2800"/>
              <a:t>Block size: 128 bits</a:t>
            </a:r>
          </a:p>
          <a:p>
            <a:pPr>
              <a:lnSpc>
                <a:spcPct val="100000"/>
              </a:lnSpc>
            </a:pPr>
            <a:r>
              <a:rPr lang="en-US" sz="2800"/>
              <a:t>Variable key size: 128, 192, or 256 bits.</a:t>
            </a:r>
          </a:p>
          <a:p>
            <a:pPr>
              <a:lnSpc>
                <a:spcPct val="100000"/>
              </a:lnSpc>
            </a:pPr>
            <a:r>
              <a:rPr lang="en-US" sz="2800"/>
              <a:t>Variable number of rounds (10, 12, 14) depending on the Key size</a:t>
            </a:r>
            <a:endParaRPr lang="it-IT" sz="2800"/>
          </a:p>
        </p:txBody>
      </p:sp>
      <p:pic>
        <p:nvPicPr>
          <p:cNvPr id="5" name="Picture 4">
            <a:extLst>
              <a:ext uri="{FF2B5EF4-FFF2-40B4-BE49-F238E27FC236}">
                <a16:creationId xmlns:a16="http://schemas.microsoft.com/office/drawing/2014/main" id="{49A092EA-9557-7D0A-B869-7247F19CE4D6}"/>
              </a:ext>
            </a:extLst>
          </p:cNvPr>
          <p:cNvPicPr>
            <a:picLocks noChangeAspect="1"/>
          </p:cNvPicPr>
          <p:nvPr/>
        </p:nvPicPr>
        <p:blipFill>
          <a:blip r:embed="rId3"/>
          <a:stretch>
            <a:fillRect/>
          </a:stretch>
        </p:blipFill>
        <p:spPr>
          <a:xfrm>
            <a:off x="7791259" y="799461"/>
            <a:ext cx="3686868" cy="4804399"/>
          </a:xfrm>
          <a:prstGeom prst="rect">
            <a:avLst/>
          </a:prstGeom>
        </p:spPr>
      </p:pic>
    </p:spTree>
    <p:extLst>
      <p:ext uri="{BB962C8B-B14F-4D97-AF65-F5344CB8AC3E}">
        <p14:creationId xmlns:p14="http://schemas.microsoft.com/office/powerpoint/2010/main" val="353953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Symmetric</a:t>
            </a:r>
            <a:r>
              <a:rPr lang="it-IT" sz="2800"/>
              <a:t> Key </a:t>
            </a:r>
            <a:r>
              <a:rPr lang="it-IT" sz="2800" err="1"/>
              <a:t>Summary</a:t>
            </a:r>
            <a:endParaRPr lang="it-IT" sz="2800"/>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606878" y="1269267"/>
            <a:ext cx="9234953" cy="4319465"/>
          </a:xfrm>
        </p:spPr>
        <p:txBody>
          <a:bodyPr numCol="1"/>
          <a:lstStyle/>
          <a:p>
            <a:pPr>
              <a:lnSpc>
                <a:spcPct val="100000"/>
              </a:lnSpc>
            </a:pPr>
            <a:r>
              <a:rPr lang="en-US" sz="2800"/>
              <a:t>Both sides use the same key to encrypt &amp; decrypt</a:t>
            </a:r>
          </a:p>
          <a:p>
            <a:pPr>
              <a:lnSpc>
                <a:spcPct val="100000"/>
              </a:lnSpc>
            </a:pPr>
            <a:endParaRPr lang="en-US" sz="2800"/>
          </a:p>
          <a:p>
            <a:pPr>
              <a:lnSpc>
                <a:spcPct val="100000"/>
              </a:lnSpc>
            </a:pPr>
            <a:r>
              <a:rPr lang="en-US" sz="2800"/>
              <a:t>Advantages</a:t>
            </a:r>
          </a:p>
          <a:p>
            <a:pPr lvl="1">
              <a:lnSpc>
                <a:spcPct val="100000"/>
              </a:lnSpc>
            </a:pPr>
            <a:r>
              <a:rPr lang="en-US" sz="2400">
                <a:solidFill>
                  <a:schemeClr val="tx1"/>
                </a:solidFill>
              </a:rPr>
              <a:t>Fast – suitable for real-time and bulk encryption of high-speed communication systems</a:t>
            </a:r>
          </a:p>
          <a:p>
            <a:pPr lvl="1">
              <a:lnSpc>
                <a:spcPct val="100000"/>
              </a:lnSpc>
            </a:pPr>
            <a:endParaRPr lang="en-US" sz="2400">
              <a:solidFill>
                <a:schemeClr val="tx1"/>
              </a:solidFill>
            </a:endParaRPr>
          </a:p>
          <a:p>
            <a:pPr>
              <a:lnSpc>
                <a:spcPct val="100000"/>
              </a:lnSpc>
            </a:pPr>
            <a:r>
              <a:rPr lang="en-US" sz="2800"/>
              <a:t>Disadvantages</a:t>
            </a:r>
          </a:p>
          <a:p>
            <a:pPr lvl="1">
              <a:lnSpc>
                <a:spcPct val="100000"/>
              </a:lnSpc>
            </a:pPr>
            <a:r>
              <a:rPr lang="en-US" sz="2400">
                <a:solidFill>
                  <a:schemeClr val="tx1"/>
                </a:solidFill>
              </a:rPr>
              <a:t>Key Distribution</a:t>
            </a:r>
          </a:p>
          <a:p>
            <a:pPr lvl="1">
              <a:lnSpc>
                <a:spcPct val="100000"/>
              </a:lnSpc>
            </a:pPr>
            <a:r>
              <a:rPr lang="en-US" sz="2400">
                <a:solidFill>
                  <a:schemeClr val="tx1"/>
                </a:solidFill>
              </a:rPr>
              <a:t>Key Management</a:t>
            </a:r>
            <a:endParaRPr lang="it-IT" sz="2400">
              <a:solidFill>
                <a:schemeClr val="tx1"/>
              </a:solidFill>
            </a:endParaRPr>
          </a:p>
        </p:txBody>
      </p:sp>
    </p:spTree>
    <p:extLst>
      <p:ext uri="{BB962C8B-B14F-4D97-AF65-F5344CB8AC3E}">
        <p14:creationId xmlns:p14="http://schemas.microsoft.com/office/powerpoint/2010/main" val="3539840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en-US" sz="2800"/>
              <a:t>Cryptography VS </a:t>
            </a:r>
            <a:r>
              <a:rPr lang="it-IT" sz="2800" err="1"/>
              <a:t>Steganography</a:t>
            </a:r>
            <a:endParaRPr lang="it-IT" sz="2800"/>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606878" y="1798658"/>
            <a:ext cx="9234953" cy="4319465"/>
          </a:xfrm>
        </p:spPr>
        <p:txBody>
          <a:bodyPr numCol="1"/>
          <a:lstStyle/>
          <a:p>
            <a:pPr>
              <a:lnSpc>
                <a:spcPct val="100000"/>
              </a:lnSpc>
            </a:pPr>
            <a:r>
              <a:rPr lang="en-US" sz="2800"/>
              <a:t>Cryptography is about </a:t>
            </a:r>
            <a:r>
              <a:rPr lang="en-US" sz="2800" b="1"/>
              <a:t>protecting</a:t>
            </a:r>
            <a:r>
              <a:rPr lang="en-US" sz="2800"/>
              <a:t> the content of messages (their meaning).</a:t>
            </a:r>
          </a:p>
          <a:p>
            <a:pPr>
              <a:lnSpc>
                <a:spcPct val="100000"/>
              </a:lnSpc>
            </a:pPr>
            <a:endParaRPr lang="en-US" sz="2800"/>
          </a:p>
          <a:p>
            <a:pPr>
              <a:lnSpc>
                <a:spcPct val="100000"/>
              </a:lnSpc>
            </a:pPr>
            <a:r>
              <a:rPr lang="en-US" sz="2800"/>
              <a:t>Steganography is about </a:t>
            </a:r>
            <a:r>
              <a:rPr lang="en-US" sz="2800" b="1"/>
              <a:t>concealing</a:t>
            </a:r>
            <a:r>
              <a:rPr lang="en-US" sz="2800"/>
              <a:t> the existence of messages</a:t>
            </a:r>
          </a:p>
        </p:txBody>
      </p:sp>
    </p:spTree>
    <p:extLst>
      <p:ext uri="{BB962C8B-B14F-4D97-AF65-F5344CB8AC3E}">
        <p14:creationId xmlns:p14="http://schemas.microsoft.com/office/powerpoint/2010/main" val="3549591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Steganography</a:t>
            </a:r>
            <a:r>
              <a:rPr lang="it-IT" sz="2800"/>
              <a:t> - Basics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606878" y="1392623"/>
            <a:ext cx="10484413" cy="4072754"/>
          </a:xfrm>
        </p:spPr>
        <p:txBody>
          <a:bodyPr numCol="1"/>
          <a:lstStyle/>
          <a:p>
            <a:pPr marL="0" indent="0">
              <a:lnSpc>
                <a:spcPct val="100000"/>
              </a:lnSpc>
              <a:buNone/>
            </a:pPr>
            <a:r>
              <a:rPr lang="en-US" sz="2800"/>
              <a:t>Steganography simply takes one piece of information and hides it within another:</a:t>
            </a:r>
          </a:p>
          <a:p>
            <a:pPr lvl="1">
              <a:lnSpc>
                <a:spcPct val="100000"/>
              </a:lnSpc>
            </a:pPr>
            <a:r>
              <a:rPr lang="en-US" sz="2800">
                <a:solidFill>
                  <a:schemeClr val="tx1"/>
                </a:solidFill>
              </a:rPr>
              <a:t>Computer files (images, sounds recordings, etc.) contain unused or insignificant areas of data</a:t>
            </a:r>
          </a:p>
          <a:p>
            <a:pPr lvl="1">
              <a:lnSpc>
                <a:spcPct val="100000"/>
              </a:lnSpc>
            </a:pPr>
            <a:r>
              <a:rPr lang="en-US" sz="2800">
                <a:solidFill>
                  <a:schemeClr val="tx1"/>
                </a:solidFill>
              </a:rPr>
              <a:t>Steganography takes advantage of these areas, replacing them with information. </a:t>
            </a:r>
          </a:p>
          <a:p>
            <a:pPr lvl="1">
              <a:lnSpc>
                <a:spcPct val="100000"/>
              </a:lnSpc>
            </a:pPr>
            <a:r>
              <a:rPr lang="en-US" sz="2800">
                <a:solidFill>
                  <a:schemeClr val="tx1"/>
                </a:solidFill>
              </a:rPr>
              <a:t>The files can then be exchanged without anyone knowing what really lies inside of them</a:t>
            </a:r>
          </a:p>
        </p:txBody>
      </p:sp>
    </p:spTree>
    <p:extLst>
      <p:ext uri="{BB962C8B-B14F-4D97-AF65-F5344CB8AC3E}">
        <p14:creationId xmlns:p14="http://schemas.microsoft.com/office/powerpoint/2010/main" val="384998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Steganography</a:t>
            </a:r>
            <a:r>
              <a:rPr lang="it-IT" sz="2800"/>
              <a:t> – </a:t>
            </a:r>
            <a:r>
              <a:rPr lang="it-IT" sz="2800" err="1"/>
              <a:t>Early</a:t>
            </a:r>
            <a:r>
              <a:rPr lang="it-IT" sz="2800"/>
              <a:t> </a:t>
            </a:r>
            <a:r>
              <a:rPr lang="it-IT" sz="2800" err="1"/>
              <a:t>Examples</a:t>
            </a:r>
            <a:endParaRPr lang="it-IT" sz="2800"/>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853793" y="1524971"/>
            <a:ext cx="6750165" cy="4072754"/>
          </a:xfrm>
        </p:spPr>
        <p:txBody>
          <a:bodyPr numCol="1"/>
          <a:lstStyle/>
          <a:p>
            <a:pPr marL="0" indent="0">
              <a:lnSpc>
                <a:spcPct val="100000"/>
              </a:lnSpc>
              <a:buNone/>
            </a:pPr>
            <a:r>
              <a:rPr lang="en-US" altLang="it-IT" sz="2800">
                <a:solidFill>
                  <a:srgbClr val="000000"/>
                </a:solidFill>
                <a:latin typeface="Garamond" panose="02020404030301010803" pitchFamily="18" charset="0"/>
                <a:cs typeface="Times New Roman" panose="02020603050405020304" pitchFamily="18" charset="0"/>
              </a:rPr>
              <a:t>In his history of the Persian Wars, Herodotus tells of a messenger who shaved his head and allowed a secret message to be tattooed on his scalp. He waited until his hair grew back. Then he journeyed to where the recipient awaited him and shaved his head again. The message was revealed. It was history’s first use of steganography.</a:t>
            </a:r>
            <a:endParaRPr lang="en-US" sz="2800">
              <a:solidFill>
                <a:schemeClr val="tx1"/>
              </a:solidFill>
            </a:endParaRPr>
          </a:p>
        </p:txBody>
      </p:sp>
      <p:pic>
        <p:nvPicPr>
          <p:cNvPr id="5" name="Picture 4">
            <a:extLst>
              <a:ext uri="{FF2B5EF4-FFF2-40B4-BE49-F238E27FC236}">
                <a16:creationId xmlns:a16="http://schemas.microsoft.com/office/drawing/2014/main" id="{398FF6DF-CA2E-CD87-5386-DDE40F536AC5}"/>
              </a:ext>
            </a:extLst>
          </p:cNvPr>
          <p:cNvPicPr>
            <a:picLocks noChangeAspect="1"/>
          </p:cNvPicPr>
          <p:nvPr/>
        </p:nvPicPr>
        <p:blipFill>
          <a:blip r:embed="rId3"/>
          <a:stretch>
            <a:fillRect/>
          </a:stretch>
        </p:blipFill>
        <p:spPr>
          <a:xfrm>
            <a:off x="8065889" y="1137397"/>
            <a:ext cx="3025402" cy="4366638"/>
          </a:xfrm>
          <a:prstGeom prst="rect">
            <a:avLst/>
          </a:prstGeom>
        </p:spPr>
      </p:pic>
    </p:spTree>
    <p:extLst>
      <p:ext uri="{BB962C8B-B14F-4D97-AF65-F5344CB8AC3E}">
        <p14:creationId xmlns:p14="http://schemas.microsoft.com/office/powerpoint/2010/main" val="2033687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Steganography</a:t>
            </a:r>
            <a:r>
              <a:rPr lang="it-IT" sz="2800"/>
              <a:t> – </a:t>
            </a:r>
            <a:r>
              <a:rPr lang="it-IT" sz="2800" err="1"/>
              <a:t>Other</a:t>
            </a:r>
            <a:r>
              <a:rPr lang="it-IT" sz="2800"/>
              <a:t> </a:t>
            </a:r>
            <a:r>
              <a:rPr lang="it-IT" sz="2800" err="1"/>
              <a:t>Examples</a:t>
            </a:r>
            <a:endParaRPr lang="it-IT" sz="2800"/>
          </a:p>
        </p:txBody>
      </p:sp>
      <p:sp>
        <p:nvSpPr>
          <p:cNvPr id="7" name="Content Placeholder 2">
            <a:extLst>
              <a:ext uri="{FF2B5EF4-FFF2-40B4-BE49-F238E27FC236}">
                <a16:creationId xmlns:a16="http://schemas.microsoft.com/office/drawing/2014/main" id="{BB456BEC-F3C3-74AA-F539-DD20183452FF}"/>
              </a:ext>
            </a:extLst>
          </p:cNvPr>
          <p:cNvSpPr>
            <a:spLocks noGrp="1"/>
          </p:cNvSpPr>
          <p:nvPr>
            <p:ph sz="quarter" idx="12"/>
          </p:nvPr>
        </p:nvSpPr>
        <p:spPr>
          <a:xfrm>
            <a:off x="606878" y="1702405"/>
            <a:ext cx="10245606" cy="4319465"/>
          </a:xfrm>
        </p:spPr>
        <p:txBody>
          <a:bodyPr numCol="1"/>
          <a:lstStyle/>
          <a:p>
            <a:pPr>
              <a:lnSpc>
                <a:spcPct val="100000"/>
              </a:lnSpc>
            </a:pPr>
            <a:r>
              <a:rPr lang="en-US" sz="2800" b="1"/>
              <a:t>Roman Empire</a:t>
            </a:r>
            <a:r>
              <a:rPr lang="en-US" sz="2800"/>
              <a:t>: Ancient Romans used to write between lines using invisible ink based on various natural substances.</a:t>
            </a:r>
          </a:p>
          <a:p>
            <a:pPr>
              <a:lnSpc>
                <a:spcPct val="100000"/>
              </a:lnSpc>
            </a:pPr>
            <a:endParaRPr lang="en-US" sz="2800"/>
          </a:p>
          <a:p>
            <a:pPr>
              <a:lnSpc>
                <a:spcPct val="100000"/>
              </a:lnSpc>
            </a:pPr>
            <a:endParaRPr lang="en-US" sz="2800"/>
          </a:p>
          <a:p>
            <a:pPr>
              <a:lnSpc>
                <a:spcPct val="100000"/>
              </a:lnSpc>
            </a:pPr>
            <a:r>
              <a:rPr lang="en-US" sz="2800" b="1"/>
              <a:t>World War II</a:t>
            </a:r>
            <a:r>
              <a:rPr lang="en-US" sz="2800"/>
              <a:t>: A secret message was photographically reduced to the size of a period, and affixed as the dot for the letter '</a:t>
            </a:r>
            <a:r>
              <a:rPr lang="en-US" sz="2800" err="1"/>
              <a:t>i</a:t>
            </a:r>
            <a:r>
              <a:rPr lang="en-US" sz="2800"/>
              <a:t>' or other punctuation on a paper containing a written message. </a:t>
            </a:r>
          </a:p>
        </p:txBody>
      </p:sp>
    </p:spTree>
    <p:extLst>
      <p:ext uri="{BB962C8B-B14F-4D97-AF65-F5344CB8AC3E}">
        <p14:creationId xmlns:p14="http://schemas.microsoft.com/office/powerpoint/2010/main" val="2271640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a:t>Computer </a:t>
            </a:r>
            <a:r>
              <a:rPr lang="it-IT" sz="2800" err="1"/>
              <a:t>Steganography</a:t>
            </a:r>
            <a:endParaRPr lang="it-IT" sz="2800"/>
          </a:p>
        </p:txBody>
      </p:sp>
      <p:sp>
        <p:nvSpPr>
          <p:cNvPr id="7" name="Content Placeholder 2">
            <a:extLst>
              <a:ext uri="{FF2B5EF4-FFF2-40B4-BE49-F238E27FC236}">
                <a16:creationId xmlns:a16="http://schemas.microsoft.com/office/drawing/2014/main" id="{BB456BEC-F3C3-74AA-F539-DD20183452FF}"/>
              </a:ext>
            </a:extLst>
          </p:cNvPr>
          <p:cNvSpPr>
            <a:spLocks noGrp="1"/>
          </p:cNvSpPr>
          <p:nvPr>
            <p:ph sz="quarter" idx="12"/>
          </p:nvPr>
        </p:nvSpPr>
        <p:spPr>
          <a:xfrm>
            <a:off x="543478" y="1299281"/>
            <a:ext cx="11316417" cy="4319465"/>
          </a:xfrm>
        </p:spPr>
        <p:txBody>
          <a:bodyPr numCol="1"/>
          <a:lstStyle/>
          <a:p>
            <a:pPr marL="0" indent="0">
              <a:lnSpc>
                <a:spcPct val="100000"/>
              </a:lnSpc>
              <a:buNone/>
            </a:pPr>
            <a:r>
              <a:rPr lang="en-US" sz="2800"/>
              <a:t>Computer Steganography is based on two principles.</a:t>
            </a:r>
          </a:p>
          <a:p>
            <a:pPr marL="0" indent="0">
              <a:lnSpc>
                <a:spcPct val="100000"/>
              </a:lnSpc>
              <a:buNone/>
            </a:pPr>
            <a:r>
              <a:rPr lang="en-US" sz="2800"/>
              <a:t>  </a:t>
            </a:r>
          </a:p>
          <a:p>
            <a:pPr marL="514350" indent="-514350">
              <a:lnSpc>
                <a:spcPct val="100000"/>
              </a:lnSpc>
              <a:buFont typeface="+mj-lt"/>
              <a:buAutoNum type="arabicPeriod"/>
            </a:pPr>
            <a:r>
              <a:rPr lang="en-US" sz="2800"/>
              <a:t>Files containing digitized images or sound can be altered to a certain extend without loosing their functionality. </a:t>
            </a:r>
          </a:p>
          <a:p>
            <a:pPr marL="514350" indent="-514350">
              <a:lnSpc>
                <a:spcPct val="100000"/>
              </a:lnSpc>
              <a:buFont typeface="+mj-lt"/>
              <a:buAutoNum type="arabicPeriod"/>
            </a:pPr>
            <a:r>
              <a:rPr lang="en-US" sz="2800"/>
              <a:t>The other principle deals with the human inability to distinguish minor changes in image color or sound quality, which is especially easy to make use of in objects that contain redundant information. The value of the least significant bit of the pixel color won’t result in any perceivable change of that color. </a:t>
            </a:r>
          </a:p>
        </p:txBody>
      </p:sp>
    </p:spTree>
    <p:extLst>
      <p:ext uri="{BB962C8B-B14F-4D97-AF65-F5344CB8AC3E}">
        <p14:creationId xmlns:p14="http://schemas.microsoft.com/office/powerpoint/2010/main" val="3043001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Steganography</a:t>
            </a:r>
            <a:r>
              <a:rPr lang="it-IT" sz="2800"/>
              <a:t> - </a:t>
            </a:r>
            <a:r>
              <a:rPr lang="it-IT" sz="2800" err="1"/>
              <a:t>Process</a:t>
            </a:r>
            <a:endParaRPr lang="it-IT" sz="2800"/>
          </a:p>
        </p:txBody>
      </p:sp>
      <p:sp>
        <p:nvSpPr>
          <p:cNvPr id="7" name="Content Placeholder 2">
            <a:extLst>
              <a:ext uri="{FF2B5EF4-FFF2-40B4-BE49-F238E27FC236}">
                <a16:creationId xmlns:a16="http://schemas.microsoft.com/office/drawing/2014/main" id="{BB456BEC-F3C3-74AA-F539-DD20183452FF}"/>
              </a:ext>
            </a:extLst>
          </p:cNvPr>
          <p:cNvSpPr>
            <a:spLocks noGrp="1"/>
          </p:cNvSpPr>
          <p:nvPr>
            <p:ph sz="quarter" idx="12"/>
          </p:nvPr>
        </p:nvSpPr>
        <p:spPr>
          <a:xfrm>
            <a:off x="543478" y="1299281"/>
            <a:ext cx="11343722" cy="4319465"/>
          </a:xfrm>
        </p:spPr>
        <p:txBody>
          <a:bodyPr numCol="1"/>
          <a:lstStyle/>
          <a:p>
            <a:pPr>
              <a:lnSpc>
                <a:spcPct val="100000"/>
              </a:lnSpc>
            </a:pPr>
            <a:r>
              <a:rPr lang="en-US" sz="2800"/>
              <a:t>The data to be concealed is compressed and hidden within another file.</a:t>
            </a:r>
          </a:p>
          <a:p>
            <a:pPr>
              <a:lnSpc>
                <a:spcPct val="100000"/>
              </a:lnSpc>
            </a:pPr>
            <a:r>
              <a:rPr lang="en-US" sz="2800"/>
              <a:t>The first step is to find a file which will be used to hide the message (also called a carrier or a container.)</a:t>
            </a:r>
          </a:p>
          <a:p>
            <a:pPr>
              <a:lnSpc>
                <a:spcPct val="100000"/>
              </a:lnSpc>
            </a:pPr>
            <a:r>
              <a:rPr lang="en-US" sz="2800"/>
              <a:t>The next step is to embed the message one wants to hide within the carrier using a steganographic technique. </a:t>
            </a:r>
          </a:p>
          <a:p>
            <a:pPr marL="0" indent="0">
              <a:lnSpc>
                <a:spcPct val="100000"/>
              </a:lnSpc>
              <a:buNone/>
            </a:pPr>
            <a:r>
              <a:rPr lang="en-US" sz="2800"/>
              <a:t>Most used embedding technique: replace the least significant bit of each byte in the [carrier] with a single bit for the hidden message.</a:t>
            </a:r>
          </a:p>
          <a:p>
            <a:pPr>
              <a:lnSpc>
                <a:spcPct val="100000"/>
              </a:lnSpc>
            </a:pPr>
            <a:endParaRPr lang="en-US" sz="2800"/>
          </a:p>
        </p:txBody>
      </p:sp>
    </p:spTree>
    <p:extLst>
      <p:ext uri="{BB962C8B-B14F-4D97-AF65-F5344CB8AC3E}">
        <p14:creationId xmlns:p14="http://schemas.microsoft.com/office/powerpoint/2010/main" val="97909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pPr>
              <a:lnSpc>
                <a:spcPct val="150000"/>
              </a:lnSpc>
            </a:pPr>
            <a:r>
              <a:rPr lang="it-IT" sz="2800" err="1"/>
              <a:t>Steganalysis</a:t>
            </a:r>
            <a:endParaRPr lang="it-IT" sz="2800"/>
          </a:p>
        </p:txBody>
      </p:sp>
      <p:sp>
        <p:nvSpPr>
          <p:cNvPr id="7" name="Content Placeholder 2">
            <a:extLst>
              <a:ext uri="{FF2B5EF4-FFF2-40B4-BE49-F238E27FC236}">
                <a16:creationId xmlns:a16="http://schemas.microsoft.com/office/drawing/2014/main" id="{BB456BEC-F3C3-74AA-F539-DD20183452FF}"/>
              </a:ext>
            </a:extLst>
          </p:cNvPr>
          <p:cNvSpPr>
            <a:spLocks noGrp="1"/>
          </p:cNvSpPr>
          <p:nvPr>
            <p:ph sz="quarter" idx="12"/>
          </p:nvPr>
        </p:nvSpPr>
        <p:spPr>
          <a:xfrm>
            <a:off x="543478" y="1299281"/>
            <a:ext cx="11343722" cy="4319465"/>
          </a:xfrm>
        </p:spPr>
        <p:txBody>
          <a:bodyPr numCol="1"/>
          <a:lstStyle/>
          <a:p>
            <a:pPr marL="0" indent="0">
              <a:lnSpc>
                <a:spcPct val="100000"/>
              </a:lnSpc>
              <a:buNone/>
            </a:pPr>
            <a:r>
              <a:rPr lang="en-US" sz="2800"/>
              <a:t>The art of discovering and rendering useless such covert messages.</a:t>
            </a:r>
          </a:p>
          <a:p>
            <a:pPr>
              <a:lnSpc>
                <a:spcPct val="100000"/>
              </a:lnSpc>
            </a:pPr>
            <a:r>
              <a:rPr lang="en-US" sz="2800"/>
              <a:t>Steganalysis involves analysis of the carrier file</a:t>
            </a:r>
          </a:p>
          <a:p>
            <a:pPr>
              <a:lnSpc>
                <a:spcPct val="100000"/>
              </a:lnSpc>
            </a:pPr>
            <a:r>
              <a:rPr lang="en-US" sz="2800"/>
              <a:t>Simpler steganographic techniques produce some discernible change in the file size, statistics or both. </a:t>
            </a:r>
          </a:p>
          <a:p>
            <a:pPr>
              <a:lnSpc>
                <a:spcPct val="100000"/>
              </a:lnSpc>
            </a:pPr>
            <a:r>
              <a:rPr lang="en-US" sz="2800"/>
              <a:t>These changes can manifest themselves in color variations, loss of resolution and other distortions that are visible to the human eye. </a:t>
            </a:r>
          </a:p>
          <a:p>
            <a:pPr>
              <a:lnSpc>
                <a:spcPct val="100000"/>
              </a:lnSpc>
            </a:pPr>
            <a:r>
              <a:rPr lang="en-US" sz="2800"/>
              <a:t>This form of detection requires that you know what the original carrier image or file should look like. </a:t>
            </a:r>
          </a:p>
        </p:txBody>
      </p:sp>
    </p:spTree>
    <p:extLst>
      <p:ext uri="{BB962C8B-B14F-4D97-AF65-F5344CB8AC3E}">
        <p14:creationId xmlns:p14="http://schemas.microsoft.com/office/powerpoint/2010/main" val="2119556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56275E-F47A-D9A1-BB47-39DA2E81FF86}"/>
              </a:ext>
            </a:extLst>
          </p:cNvPr>
          <p:cNvSpPr>
            <a:spLocks noGrp="1"/>
          </p:cNvSpPr>
          <p:nvPr>
            <p:ph sz="quarter" idx="10"/>
          </p:nvPr>
        </p:nvSpPr>
        <p:spPr/>
        <p:txBody>
          <a:bodyPr/>
          <a:lstStyle/>
          <a:p>
            <a:r>
              <a:rPr lang="en-US"/>
              <a:t>Do you have any questions?</a:t>
            </a:r>
            <a:endParaRPr lang="en-SA"/>
          </a:p>
        </p:txBody>
      </p:sp>
      <p:pic>
        <p:nvPicPr>
          <p:cNvPr id="4" name="Immagine 4">
            <a:extLst>
              <a:ext uri="{FF2B5EF4-FFF2-40B4-BE49-F238E27FC236}">
                <a16:creationId xmlns:a16="http://schemas.microsoft.com/office/drawing/2014/main" id="{ACE7D02E-5546-85D5-3511-67698ED67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82" y="2532147"/>
            <a:ext cx="4347941" cy="2413107"/>
          </a:xfrm>
          <a:prstGeom prst="rect">
            <a:avLst/>
          </a:prstGeom>
        </p:spPr>
      </p:pic>
    </p:spTree>
    <p:extLst>
      <p:ext uri="{BB962C8B-B14F-4D97-AF65-F5344CB8AC3E}">
        <p14:creationId xmlns:p14="http://schemas.microsoft.com/office/powerpoint/2010/main" val="354438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BFBCA6-57FA-47B8-4CDB-52E79AED6C3C}"/>
              </a:ext>
            </a:extLst>
          </p:cNvPr>
          <p:cNvSpPr>
            <a:spLocks noGrp="1"/>
          </p:cNvSpPr>
          <p:nvPr>
            <p:ph sz="quarter" idx="11"/>
          </p:nvPr>
        </p:nvSpPr>
        <p:spPr/>
        <p:txBody>
          <a:bodyPr/>
          <a:lstStyle/>
          <a:p>
            <a:r>
              <a:rPr lang="it-IT" err="1"/>
              <a:t>Approaches</a:t>
            </a:r>
            <a:r>
              <a:rPr lang="it-IT"/>
              <a:t> to Secure </a:t>
            </a:r>
            <a:r>
              <a:rPr lang="it-IT" err="1"/>
              <a:t>Communication</a:t>
            </a:r>
            <a:r>
              <a:rPr lang="it-IT"/>
              <a:t> </a:t>
            </a:r>
            <a:endParaRPr lang="en-US"/>
          </a:p>
        </p:txBody>
      </p:sp>
      <p:sp>
        <p:nvSpPr>
          <p:cNvPr id="3" name="Content Placeholder 2">
            <a:extLst>
              <a:ext uri="{FF2B5EF4-FFF2-40B4-BE49-F238E27FC236}">
                <a16:creationId xmlns:a16="http://schemas.microsoft.com/office/drawing/2014/main" id="{9B6CA69E-AC6E-CD01-8BC0-24ED57F8A0B8}"/>
              </a:ext>
            </a:extLst>
          </p:cNvPr>
          <p:cNvSpPr>
            <a:spLocks noGrp="1"/>
          </p:cNvSpPr>
          <p:nvPr>
            <p:ph sz="quarter" idx="12"/>
          </p:nvPr>
        </p:nvSpPr>
        <p:spPr>
          <a:xfrm>
            <a:off x="923793" y="1433966"/>
            <a:ext cx="6097494" cy="4706991"/>
          </a:xfrm>
        </p:spPr>
        <p:txBody>
          <a:bodyPr lIns="91440" tIns="45720" rIns="91440" bIns="45720" anchor="t"/>
          <a:lstStyle/>
          <a:p>
            <a:pPr marL="0" indent="0">
              <a:buNone/>
            </a:pPr>
            <a:r>
              <a:rPr lang="en-US" sz="2400" b="1"/>
              <a:t>Steganography</a:t>
            </a:r>
          </a:p>
          <a:p>
            <a:pPr>
              <a:lnSpc>
                <a:spcPct val="100000"/>
              </a:lnSpc>
            </a:pPr>
            <a:r>
              <a:rPr lang="en-US" sz="2000"/>
              <a:t>“covered writing” </a:t>
            </a:r>
          </a:p>
          <a:p>
            <a:pPr>
              <a:lnSpc>
                <a:spcPct val="100000"/>
              </a:lnSpc>
            </a:pPr>
            <a:r>
              <a:rPr lang="en-US" sz="2000"/>
              <a:t>hides the existence of a message </a:t>
            </a:r>
          </a:p>
          <a:p>
            <a:pPr>
              <a:lnSpc>
                <a:spcPct val="100000"/>
              </a:lnSpc>
            </a:pPr>
            <a:r>
              <a:rPr lang="en-US" sz="2000"/>
              <a:t>depends on secrecy of method </a:t>
            </a:r>
          </a:p>
          <a:p>
            <a:pPr>
              <a:lnSpc>
                <a:spcPct val="100000"/>
              </a:lnSpc>
            </a:pPr>
            <a:endParaRPr lang="en-US" sz="2000"/>
          </a:p>
          <a:p>
            <a:pPr marL="0" indent="0">
              <a:buNone/>
            </a:pPr>
            <a:r>
              <a:rPr lang="it-IT" sz="2400" b="1">
                <a:latin typeface="Arial"/>
                <a:cs typeface="Arial"/>
              </a:rPr>
              <a:t>Cryptography</a:t>
            </a:r>
            <a:endParaRPr lang="en-US" sz="2400" b="1">
              <a:latin typeface="Arial"/>
              <a:cs typeface="Arial"/>
            </a:endParaRPr>
          </a:p>
          <a:p>
            <a:r>
              <a:rPr lang="en-US" sz="2000"/>
              <a:t>“hidden writing”</a:t>
            </a:r>
          </a:p>
          <a:p>
            <a:r>
              <a:rPr lang="en-US" sz="2000"/>
              <a:t>hide the meaning of a message </a:t>
            </a:r>
          </a:p>
          <a:p>
            <a:r>
              <a:rPr lang="en-US" sz="2000"/>
              <a:t>depends on secrecy of a short key, not method</a:t>
            </a:r>
          </a:p>
        </p:txBody>
      </p:sp>
      <p:pic>
        <p:nvPicPr>
          <p:cNvPr id="5" name="Picture 4" descr="A blue lock on a circular background&#10;&#10;Description automatically generated with medium confidence">
            <a:extLst>
              <a:ext uri="{FF2B5EF4-FFF2-40B4-BE49-F238E27FC236}">
                <a16:creationId xmlns:a16="http://schemas.microsoft.com/office/drawing/2014/main" id="{867D7259-D688-67E1-0BB8-E4D21E2BF2D6}"/>
              </a:ext>
            </a:extLst>
          </p:cNvPr>
          <p:cNvPicPr>
            <a:picLocks noChangeAspect="1"/>
          </p:cNvPicPr>
          <p:nvPr/>
        </p:nvPicPr>
        <p:blipFill>
          <a:blip r:embed="rId2"/>
          <a:stretch>
            <a:fillRect/>
          </a:stretch>
        </p:blipFill>
        <p:spPr>
          <a:xfrm>
            <a:off x="7371776" y="1877785"/>
            <a:ext cx="4010731" cy="267108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41377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Goals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825396" y="1614413"/>
            <a:ext cx="8763772" cy="2404134"/>
          </a:xfrm>
        </p:spPr>
        <p:txBody>
          <a:bodyPr numCol="1"/>
          <a:lstStyle/>
          <a:p>
            <a:pPr marL="457200" indent="-457200" algn="l">
              <a:buFont typeface="+mj-lt"/>
              <a:buAutoNum type="arabicPeriod"/>
            </a:pPr>
            <a:r>
              <a:rPr lang="en-US" sz="2800" b="0" i="0">
                <a:effectLst/>
              </a:rPr>
              <a:t>Prevent sensitive data from being read without authorization</a:t>
            </a:r>
          </a:p>
          <a:p>
            <a:pPr marL="457200" indent="-457200" algn="l">
              <a:buFont typeface="+mj-lt"/>
              <a:buAutoNum type="arabicPeriod"/>
            </a:pPr>
            <a:endParaRPr lang="en-US" sz="2800" b="0" i="0">
              <a:effectLst/>
            </a:endParaRPr>
          </a:p>
          <a:p>
            <a:pPr marL="457200" indent="-457200" algn="l">
              <a:buFont typeface="+mj-lt"/>
              <a:buAutoNum type="arabicPeriod"/>
            </a:pPr>
            <a:r>
              <a:rPr lang="en-US" sz="2800"/>
              <a:t>Detect any unauthorized tampering of sensitive data</a:t>
            </a:r>
          </a:p>
          <a:p>
            <a:pPr marL="457200" indent="-457200" algn="l">
              <a:buFont typeface="+mj-lt"/>
              <a:buAutoNum type="arabicPeriod"/>
            </a:pPr>
            <a:endParaRPr lang="en-US" sz="2800" b="0" i="0">
              <a:effectLst/>
            </a:endParaRPr>
          </a:p>
          <a:p>
            <a:pPr marL="457200" indent="-457200" algn="l">
              <a:buFont typeface="+mj-lt"/>
              <a:buAutoNum type="arabicPeriod"/>
            </a:pPr>
            <a:r>
              <a:rPr lang="en-US" sz="2800" b="0" i="0">
                <a:effectLst/>
              </a:rPr>
              <a:t>Implement non-repudiation (digital signatures)</a:t>
            </a:r>
          </a:p>
          <a:p>
            <a:pPr algn="l">
              <a:buFont typeface="Arial" panose="020B0604020202020204" pitchFamily="34" charset="0"/>
              <a:buChar char="•"/>
            </a:pPr>
            <a:endParaRPr lang="en-US" sz="2000" b="0" i="0">
              <a:effectLst/>
            </a:endParaRPr>
          </a:p>
          <a:p>
            <a:pPr marL="0" indent="0">
              <a:buNone/>
            </a:pPr>
            <a:endParaRPr lang="en-US" sz="2000"/>
          </a:p>
        </p:txBody>
      </p:sp>
      <p:pic>
        <p:nvPicPr>
          <p:cNvPr id="5" name="Picture 4">
            <a:extLst>
              <a:ext uri="{FF2B5EF4-FFF2-40B4-BE49-F238E27FC236}">
                <a16:creationId xmlns:a16="http://schemas.microsoft.com/office/drawing/2014/main" id="{F0574C10-00A5-6389-3DC3-375BE1831DD1}"/>
              </a:ext>
            </a:extLst>
          </p:cNvPr>
          <p:cNvPicPr>
            <a:picLocks noChangeAspect="1"/>
          </p:cNvPicPr>
          <p:nvPr/>
        </p:nvPicPr>
        <p:blipFill>
          <a:blip r:embed="rId2"/>
          <a:stretch>
            <a:fillRect/>
          </a:stretch>
        </p:blipFill>
        <p:spPr>
          <a:xfrm>
            <a:off x="9589168" y="2189092"/>
            <a:ext cx="2378845" cy="2215119"/>
          </a:xfrm>
          <a:prstGeom prst="rect">
            <a:avLst/>
          </a:prstGeom>
        </p:spPr>
      </p:pic>
    </p:spTree>
    <p:extLst>
      <p:ext uri="{BB962C8B-B14F-4D97-AF65-F5344CB8AC3E}">
        <p14:creationId xmlns:p14="http://schemas.microsoft.com/office/powerpoint/2010/main" val="394634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Basic Terminology</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711096" y="1187754"/>
            <a:ext cx="9779208" cy="4347632"/>
          </a:xfrm>
        </p:spPr>
        <p:txBody>
          <a:bodyPr numCol="1"/>
          <a:lstStyle/>
          <a:p>
            <a:pPr>
              <a:lnSpc>
                <a:spcPct val="200000"/>
              </a:lnSpc>
            </a:pPr>
            <a:r>
              <a:rPr lang="en-US" sz="2800" b="1" i="0">
                <a:effectLst/>
              </a:rPr>
              <a:t>Plaintext</a:t>
            </a:r>
            <a:r>
              <a:rPr lang="en-US" sz="2800"/>
              <a:t>:</a:t>
            </a:r>
            <a:r>
              <a:rPr lang="en-US" sz="2800" b="0" i="0">
                <a:effectLst/>
              </a:rPr>
              <a:t> original message</a:t>
            </a:r>
          </a:p>
          <a:p>
            <a:pPr>
              <a:lnSpc>
                <a:spcPct val="200000"/>
              </a:lnSpc>
            </a:pPr>
            <a:r>
              <a:rPr lang="en-US" sz="2800" b="1" i="0">
                <a:effectLst/>
              </a:rPr>
              <a:t>Ciphertext</a:t>
            </a:r>
            <a:r>
              <a:rPr lang="en-US" sz="2800"/>
              <a:t>:</a:t>
            </a:r>
            <a:r>
              <a:rPr lang="en-US" sz="2800" b="0" i="0">
                <a:effectLst/>
              </a:rPr>
              <a:t> coded message</a:t>
            </a:r>
          </a:p>
          <a:p>
            <a:pPr>
              <a:lnSpc>
                <a:spcPct val="200000"/>
              </a:lnSpc>
            </a:pPr>
            <a:r>
              <a:rPr lang="en-US" sz="2800" b="1" i="0">
                <a:effectLst/>
              </a:rPr>
              <a:t>Cipher</a:t>
            </a:r>
            <a:r>
              <a:rPr lang="en-US" sz="2800" b="0" i="0">
                <a:effectLst/>
              </a:rPr>
              <a:t>: algorithm for transforming plaintext to ciphertext</a:t>
            </a:r>
          </a:p>
          <a:p>
            <a:pPr>
              <a:lnSpc>
                <a:spcPct val="200000"/>
              </a:lnSpc>
            </a:pPr>
            <a:r>
              <a:rPr lang="en-US" sz="2800" b="1" i="0">
                <a:effectLst/>
              </a:rPr>
              <a:t>Key</a:t>
            </a:r>
            <a:r>
              <a:rPr lang="en-US" sz="2800"/>
              <a:t>:</a:t>
            </a:r>
            <a:r>
              <a:rPr lang="en-US" sz="2800" b="0" i="0">
                <a:effectLst/>
              </a:rPr>
              <a:t> info used in cipher known only to sender/receiver</a:t>
            </a:r>
          </a:p>
          <a:p>
            <a:pPr marL="0" indent="0">
              <a:buNone/>
            </a:pPr>
            <a:endParaRPr lang="en-US" sz="2000"/>
          </a:p>
        </p:txBody>
      </p:sp>
    </p:spTree>
    <p:extLst>
      <p:ext uri="{BB962C8B-B14F-4D97-AF65-F5344CB8AC3E}">
        <p14:creationId xmlns:p14="http://schemas.microsoft.com/office/powerpoint/2010/main" val="31807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Basic Terminology</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498824" y="1138768"/>
            <a:ext cx="11861905" cy="5259916"/>
          </a:xfrm>
        </p:spPr>
        <p:txBody>
          <a:bodyPr numCol="1"/>
          <a:lstStyle/>
          <a:p>
            <a:pPr>
              <a:lnSpc>
                <a:spcPct val="150000"/>
              </a:lnSpc>
            </a:pPr>
            <a:r>
              <a:rPr lang="en-US" sz="2800" b="1"/>
              <a:t>Encipher</a:t>
            </a:r>
            <a:r>
              <a:rPr lang="en-US" sz="2800"/>
              <a:t> (encrypt): converting plaintext to ciphertext</a:t>
            </a:r>
          </a:p>
          <a:p>
            <a:pPr>
              <a:lnSpc>
                <a:spcPct val="150000"/>
              </a:lnSpc>
            </a:pPr>
            <a:r>
              <a:rPr lang="en-US" sz="2800" b="1"/>
              <a:t>Decipher</a:t>
            </a:r>
            <a:r>
              <a:rPr lang="en-US" sz="2800"/>
              <a:t> (decrypt): recovering plaintext from ciphertext</a:t>
            </a:r>
          </a:p>
          <a:p>
            <a:pPr>
              <a:lnSpc>
                <a:spcPct val="150000"/>
              </a:lnSpc>
            </a:pPr>
            <a:r>
              <a:rPr lang="en-US" sz="2800" b="1"/>
              <a:t>Cryptography:</a:t>
            </a:r>
            <a:r>
              <a:rPr lang="en-US" sz="2800"/>
              <a:t> study of encryption principles/methods</a:t>
            </a:r>
          </a:p>
          <a:p>
            <a:pPr>
              <a:lnSpc>
                <a:spcPct val="150000"/>
              </a:lnSpc>
            </a:pPr>
            <a:r>
              <a:rPr lang="en-US" sz="2800" b="1"/>
              <a:t>Cryptanalysis</a:t>
            </a:r>
            <a:r>
              <a:rPr lang="en-US" sz="2800"/>
              <a:t> (codebreaking): study of principles/methods of deciphering ciphertext without knowing the key</a:t>
            </a:r>
          </a:p>
          <a:p>
            <a:pPr>
              <a:lnSpc>
                <a:spcPct val="150000"/>
              </a:lnSpc>
            </a:pPr>
            <a:r>
              <a:rPr lang="en-US" sz="2800" b="1"/>
              <a:t>Cryptology:</a:t>
            </a:r>
            <a:r>
              <a:rPr lang="en-US" sz="2800"/>
              <a:t> field of both cryptography and cryptanalysis</a:t>
            </a:r>
          </a:p>
          <a:p>
            <a:pPr marL="0" indent="0">
              <a:buNone/>
            </a:pPr>
            <a:endParaRPr lang="en-US" sz="2000"/>
          </a:p>
        </p:txBody>
      </p:sp>
    </p:spTree>
    <p:extLst>
      <p:ext uri="{BB962C8B-B14F-4D97-AF65-F5344CB8AC3E}">
        <p14:creationId xmlns:p14="http://schemas.microsoft.com/office/powerpoint/2010/main" val="2225923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History of Cryptography </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498824" y="1418469"/>
            <a:ext cx="11861905" cy="4021061"/>
          </a:xfrm>
        </p:spPr>
        <p:txBody>
          <a:bodyPr numCol="1"/>
          <a:lstStyle/>
          <a:p>
            <a:pPr>
              <a:lnSpc>
                <a:spcPct val="150000"/>
              </a:lnSpc>
            </a:pPr>
            <a:r>
              <a:rPr lang="en-US" sz="2800"/>
              <a:t>2500+ years </a:t>
            </a:r>
          </a:p>
          <a:p>
            <a:pPr>
              <a:lnSpc>
                <a:spcPct val="150000"/>
              </a:lnSpc>
            </a:pPr>
            <a:r>
              <a:rPr lang="en-US" sz="2800"/>
              <a:t>An ongoing battle between codemakers and codebreakers</a:t>
            </a:r>
          </a:p>
          <a:p>
            <a:pPr>
              <a:lnSpc>
                <a:spcPct val="100000"/>
              </a:lnSpc>
            </a:pPr>
            <a:r>
              <a:rPr lang="en-US" sz="2800"/>
              <a:t>Driven by communication &amp; computation technology </a:t>
            </a:r>
          </a:p>
          <a:p>
            <a:pPr lvl="1">
              <a:lnSpc>
                <a:spcPct val="100000"/>
              </a:lnSpc>
            </a:pPr>
            <a:r>
              <a:rPr lang="en-US" sz="2800">
                <a:solidFill>
                  <a:schemeClr val="tx1"/>
                </a:solidFill>
              </a:rPr>
              <a:t>paper and ink</a:t>
            </a:r>
          </a:p>
          <a:p>
            <a:pPr lvl="1">
              <a:lnSpc>
                <a:spcPct val="100000"/>
              </a:lnSpc>
            </a:pPr>
            <a:r>
              <a:rPr lang="en-US" sz="2800">
                <a:solidFill>
                  <a:schemeClr val="tx1"/>
                </a:solidFill>
              </a:rPr>
              <a:t>cryptographic engine &amp; telegram, radio </a:t>
            </a:r>
          </a:p>
          <a:p>
            <a:pPr lvl="1">
              <a:lnSpc>
                <a:spcPct val="100000"/>
              </a:lnSpc>
            </a:pPr>
            <a:r>
              <a:rPr lang="en-US" sz="2800">
                <a:solidFill>
                  <a:schemeClr val="tx1"/>
                </a:solidFill>
              </a:rPr>
              <a:t>modern cryptography: computers &amp; digital communication</a:t>
            </a:r>
            <a:endParaRPr lang="en-US" sz="2000">
              <a:solidFill>
                <a:schemeClr val="tx1"/>
              </a:solidFill>
            </a:endParaRPr>
          </a:p>
        </p:txBody>
      </p:sp>
    </p:spTree>
    <p:extLst>
      <p:ext uri="{BB962C8B-B14F-4D97-AF65-F5344CB8AC3E}">
        <p14:creationId xmlns:p14="http://schemas.microsoft.com/office/powerpoint/2010/main" val="81353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B69C4C-DCEE-C930-2691-ADA36535DB71}"/>
              </a:ext>
            </a:extLst>
          </p:cNvPr>
          <p:cNvSpPr>
            <a:spLocks noGrp="1"/>
          </p:cNvSpPr>
          <p:nvPr>
            <p:ph sz="quarter" idx="11"/>
          </p:nvPr>
        </p:nvSpPr>
        <p:spPr/>
        <p:txBody>
          <a:bodyPr/>
          <a:lstStyle/>
          <a:p>
            <a:r>
              <a:rPr lang="en-US"/>
              <a:t>Classical Substitution Ciphers</a:t>
            </a:r>
          </a:p>
        </p:txBody>
      </p:sp>
      <p:sp>
        <p:nvSpPr>
          <p:cNvPr id="3" name="Content Placeholder 2">
            <a:extLst>
              <a:ext uri="{FF2B5EF4-FFF2-40B4-BE49-F238E27FC236}">
                <a16:creationId xmlns:a16="http://schemas.microsoft.com/office/drawing/2014/main" id="{DCE48EC0-769B-DBEA-7D93-7A9F471DDDB2}"/>
              </a:ext>
            </a:extLst>
          </p:cNvPr>
          <p:cNvSpPr>
            <a:spLocks noGrp="1"/>
          </p:cNvSpPr>
          <p:nvPr>
            <p:ph sz="quarter" idx="12"/>
          </p:nvPr>
        </p:nvSpPr>
        <p:spPr>
          <a:xfrm>
            <a:off x="548604" y="1131292"/>
            <a:ext cx="11861109" cy="3157268"/>
          </a:xfrm>
        </p:spPr>
        <p:txBody>
          <a:bodyPr numCol="1"/>
          <a:lstStyle/>
          <a:p>
            <a:pPr>
              <a:lnSpc>
                <a:spcPct val="100000"/>
              </a:lnSpc>
            </a:pPr>
            <a:r>
              <a:rPr lang="en-US" sz="2800"/>
              <a:t>Letters of plaintext are replaced by other letters or by numbers or symbols</a:t>
            </a:r>
          </a:p>
          <a:p>
            <a:pPr marL="0" indent="0">
              <a:lnSpc>
                <a:spcPct val="100000"/>
              </a:lnSpc>
              <a:buNone/>
            </a:pPr>
            <a:r>
              <a:rPr lang="en-US" sz="2800"/>
              <a:t>OR</a:t>
            </a:r>
          </a:p>
          <a:p>
            <a:pPr>
              <a:lnSpc>
                <a:spcPct val="100000"/>
              </a:lnSpc>
            </a:pPr>
            <a:r>
              <a:rPr lang="en-US" sz="2800"/>
              <a:t>if plaintext is viewed as a sequence of bits, then substitution involves replacing plaintext bit patterns with ciphertext bit patterns</a:t>
            </a:r>
            <a:endParaRPr lang="en-US" sz="2000">
              <a:solidFill>
                <a:schemeClr val="tx1"/>
              </a:solidFill>
            </a:endParaRPr>
          </a:p>
        </p:txBody>
      </p:sp>
      <p:pic>
        <p:nvPicPr>
          <p:cNvPr id="5" name="Picture 4" descr="A diagram of a diagram of a number of letters&#10;&#10;Description automatically generated">
            <a:extLst>
              <a:ext uri="{FF2B5EF4-FFF2-40B4-BE49-F238E27FC236}">
                <a16:creationId xmlns:a16="http://schemas.microsoft.com/office/drawing/2014/main" id="{A7BF0B1F-9E02-1EE8-CBFA-A954BE92D8FA}"/>
              </a:ext>
            </a:extLst>
          </p:cNvPr>
          <p:cNvPicPr>
            <a:picLocks noChangeAspect="1"/>
          </p:cNvPicPr>
          <p:nvPr/>
        </p:nvPicPr>
        <p:blipFill>
          <a:blip r:embed="rId3"/>
          <a:stretch>
            <a:fillRect/>
          </a:stretch>
        </p:blipFill>
        <p:spPr>
          <a:xfrm>
            <a:off x="2634900" y="3751629"/>
            <a:ext cx="6264171" cy="2832985"/>
          </a:xfrm>
          <a:prstGeom prst="rect">
            <a:avLst/>
          </a:prstGeom>
        </p:spPr>
      </p:pic>
    </p:spTree>
    <p:extLst>
      <p:ext uri="{BB962C8B-B14F-4D97-AF65-F5344CB8AC3E}">
        <p14:creationId xmlns:p14="http://schemas.microsoft.com/office/powerpoint/2010/main" val="281825493"/>
      </p:ext>
    </p:extLst>
  </p:cSld>
  <p:clrMapOvr>
    <a:masterClrMapping/>
  </p:clrMapOvr>
</p:sld>
</file>

<file path=ppt/theme/theme1.xml><?xml version="1.0" encoding="utf-8"?>
<a:theme xmlns:a="http://schemas.openxmlformats.org/drawingml/2006/main" name="Front End Logo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2E64421A-CAE9-9744-B791-9EA1BF869434}" vid="{8700B1CD-FDF2-1A4F-AA03-31623AED3B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c751a07-9a99-4a0d-bf4f-fd7d284158bd">
      <Terms xmlns="http://schemas.microsoft.com/office/infopath/2007/PartnerControls"/>
    </lcf76f155ced4ddcb4097134ff3c332f>
    <TaxCatchAll xmlns="b8975faf-9852-4202-b0a4-cf8bf4ffc54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ACE40C9316844097EABA1DB01D050D" ma:contentTypeVersion="10" ma:contentTypeDescription="Create a new document." ma:contentTypeScope="" ma:versionID="635d6d9e8a0897aa0ddcd1c2ab334b91">
  <xsd:schema xmlns:xsd="http://www.w3.org/2001/XMLSchema" xmlns:xs="http://www.w3.org/2001/XMLSchema" xmlns:p="http://schemas.microsoft.com/office/2006/metadata/properties" xmlns:ns2="1c751a07-9a99-4a0d-bf4f-fd7d284158bd" xmlns:ns3="b8975faf-9852-4202-b0a4-cf8bf4ffc543" targetNamespace="http://schemas.microsoft.com/office/2006/metadata/properties" ma:root="true" ma:fieldsID="478fbf1b410019d95e1f02e3aec017e2" ns2:_="" ns3:_="">
    <xsd:import namespace="1c751a07-9a99-4a0d-bf4f-fd7d284158bd"/>
    <xsd:import namespace="b8975faf-9852-4202-b0a4-cf8bf4ffc5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751a07-9a99-4a0d-bf4f-fd7d28415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fd4f9e0-3e4e-44d8-bdce-9158df8d304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975faf-9852-4202-b0a4-cf8bf4ffc54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4383f5a-bbce-422e-85c4-97cc2c7c5531}" ma:internalName="TaxCatchAll" ma:showField="CatchAllData" ma:web="b8975faf-9852-4202-b0a4-cf8bf4ffc5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BA2390-D8A5-4A8D-A37B-1AF5171388A9}">
  <ds:schemaRefs>
    <ds:schemaRef ds:uri="http://schemas.microsoft.com/office/2006/metadata/properties"/>
    <ds:schemaRef ds:uri="http://schemas.microsoft.com/office/infopath/2007/PartnerControls"/>
    <ds:schemaRef ds:uri="1c751a07-9a99-4a0d-bf4f-fd7d284158bd"/>
    <ds:schemaRef ds:uri="b8975faf-9852-4202-b0a4-cf8bf4ffc543"/>
  </ds:schemaRefs>
</ds:datastoreItem>
</file>

<file path=customXml/itemProps2.xml><?xml version="1.0" encoding="utf-8"?>
<ds:datastoreItem xmlns:ds="http://schemas.openxmlformats.org/officeDocument/2006/customXml" ds:itemID="{917C5A18-92BA-4C0D-9D3C-1D59DC028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751a07-9a99-4a0d-bf4f-fd7d284158bd"/>
    <ds:schemaRef ds:uri="b8975faf-9852-4202-b0a4-cf8bf4ffc5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87B955-7C5A-45D9-938F-E17D202195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RC3-presentations-Template-2023</Template>
  <TotalTime>0</TotalTime>
  <Words>1887</Words>
  <Application>Microsoft Macintosh PowerPoint</Application>
  <PresentationFormat>Widescreen</PresentationFormat>
  <Paragraphs>254</Paragraphs>
  <Slides>39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Google Sans</vt:lpstr>
      <vt:lpstr>Apple Symbols</vt:lpstr>
      <vt:lpstr>Arial</vt:lpstr>
      <vt:lpstr>Calibri</vt:lpstr>
      <vt:lpstr>Garamond</vt:lpstr>
      <vt:lpstr>Open Sans</vt:lpstr>
      <vt:lpstr>Times New Roman</vt:lpstr>
      <vt:lpstr>Wingdings</vt:lpstr>
      <vt:lpstr>Front End Logo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Maurantonio Caprolu</dc:creator>
  <cp:lastModifiedBy>Danish Vasan</cp:lastModifiedBy>
  <cp:revision>12</cp:revision>
  <dcterms:created xsi:type="dcterms:W3CDTF">2023-12-14T12:37:01Z</dcterms:created>
  <dcterms:modified xsi:type="dcterms:W3CDTF">2025-02-14T10:18:12Z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0x01010074ACE40C9316844097EABA1DB01D050D</vt:lpwstr>
  </property>
  <property fmtid="{D5CDD505-2E9C-101B-9397-08002B2CF9AE}" pid="3" name="MediaServiceImageTags">
    <vt:lpwstr/>
  </property>
</Properties>
</file>